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6"/>
  </p:notesMasterIdLst>
  <p:sldIdLst>
    <p:sldId id="256" r:id="rId2"/>
    <p:sldId id="257" r:id="rId3"/>
    <p:sldId id="258" r:id="rId4"/>
    <p:sldId id="259" r:id="rId5"/>
    <p:sldId id="260" r:id="rId6"/>
    <p:sldId id="261" r:id="rId7"/>
    <p:sldId id="445" r:id="rId8"/>
    <p:sldId id="446" r:id="rId9"/>
    <p:sldId id="274" r:id="rId10"/>
    <p:sldId id="275" r:id="rId11"/>
    <p:sldId id="324" r:id="rId12"/>
    <p:sldId id="326" r:id="rId13"/>
    <p:sldId id="280" r:id="rId14"/>
    <p:sldId id="281" r:id="rId15"/>
    <p:sldId id="282" r:id="rId16"/>
    <p:sldId id="283" r:id="rId17"/>
    <p:sldId id="284" r:id="rId18"/>
    <p:sldId id="285" r:id="rId19"/>
    <p:sldId id="286" r:id="rId20"/>
    <p:sldId id="287" r:id="rId21"/>
    <p:sldId id="288" r:id="rId22"/>
    <p:sldId id="289" r:id="rId23"/>
    <p:sldId id="290" r:id="rId24"/>
    <p:sldId id="291" r:id="rId25"/>
    <p:sldId id="573" r:id="rId26"/>
    <p:sldId id="292" r:id="rId27"/>
    <p:sldId id="448" r:id="rId28"/>
    <p:sldId id="263" r:id="rId29"/>
    <p:sldId id="574" r:id="rId30"/>
    <p:sldId id="576" r:id="rId31"/>
    <p:sldId id="575" r:id="rId32"/>
    <p:sldId id="577" r:id="rId33"/>
    <p:sldId id="578" r:id="rId34"/>
    <p:sldId id="434"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327"/>
  </p:normalViewPr>
  <p:slideViewPr>
    <p:cSldViewPr snapToGrid="0" snapToObjects="1">
      <p:cViewPr varScale="1">
        <p:scale>
          <a:sx n="109" d="100"/>
          <a:sy n="109" d="100"/>
        </p:scale>
        <p:origin x="208"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B77E91-DC2E-5947-B63B-19E0C0E85866}" type="datetimeFigureOut">
              <a:rPr lang="en-US" smtClean="0"/>
              <a:t>8/2/21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B46586-F78F-7640-824B-7FA2E7CCEE0D}" type="slidenum">
              <a:rPr lang="en-US" smtClean="0"/>
              <a:t>‹#›</a:t>
            </a:fld>
            <a:endParaRPr lang="en-US"/>
          </a:p>
        </p:txBody>
      </p:sp>
    </p:spTree>
    <p:extLst>
      <p:ext uri="{BB962C8B-B14F-4D97-AF65-F5344CB8AC3E}">
        <p14:creationId xmlns:p14="http://schemas.microsoft.com/office/powerpoint/2010/main" val="1984738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F8241-9B1C-5844-876E-A86A985835D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59123E-130E-654C-A2BA-F50DF00E42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6139F95-E176-2147-84CF-B3CC0E3C7C27}"/>
              </a:ext>
            </a:extLst>
          </p:cNvPr>
          <p:cNvSpPr>
            <a:spLocks noGrp="1"/>
          </p:cNvSpPr>
          <p:nvPr>
            <p:ph type="dt" sz="half" idx="10"/>
          </p:nvPr>
        </p:nvSpPr>
        <p:spPr/>
        <p:txBody>
          <a:bodyPr/>
          <a:lstStyle/>
          <a:p>
            <a:r>
              <a:rPr lang="en-US"/>
              <a:t>8/5/2021</a:t>
            </a:r>
          </a:p>
        </p:txBody>
      </p:sp>
      <p:sp>
        <p:nvSpPr>
          <p:cNvPr id="5" name="Footer Placeholder 4">
            <a:extLst>
              <a:ext uri="{FF2B5EF4-FFF2-40B4-BE49-F238E27FC236}">
                <a16:creationId xmlns:a16="http://schemas.microsoft.com/office/drawing/2014/main" id="{16372B27-87A4-6E47-B30F-777D65332580}"/>
              </a:ext>
            </a:extLst>
          </p:cNvPr>
          <p:cNvSpPr>
            <a:spLocks noGrp="1"/>
          </p:cNvSpPr>
          <p:nvPr>
            <p:ph type="ftr" sz="quarter" idx="11"/>
          </p:nvPr>
        </p:nvSpPr>
        <p:spPr/>
        <p:txBody>
          <a:bodyPr/>
          <a:lstStyle/>
          <a:p>
            <a:r>
              <a:rPr lang="en-US"/>
              <a:t>ACL2021: Benchmarking Workshop</a:t>
            </a:r>
          </a:p>
        </p:txBody>
      </p:sp>
      <p:sp>
        <p:nvSpPr>
          <p:cNvPr id="6" name="Slide Number Placeholder 5">
            <a:extLst>
              <a:ext uri="{FF2B5EF4-FFF2-40B4-BE49-F238E27FC236}">
                <a16:creationId xmlns:a16="http://schemas.microsoft.com/office/drawing/2014/main" id="{443345CA-70DB-844C-8697-D6A5C63B3B65}"/>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2493853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72075-CCB6-8049-8EB4-BBF4D25DC0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00A923-D457-ED40-8194-0848DEE2005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745B1C-C222-0A41-93DD-FE54346964A3}"/>
              </a:ext>
            </a:extLst>
          </p:cNvPr>
          <p:cNvSpPr>
            <a:spLocks noGrp="1"/>
          </p:cNvSpPr>
          <p:nvPr>
            <p:ph type="dt" sz="half" idx="10"/>
          </p:nvPr>
        </p:nvSpPr>
        <p:spPr/>
        <p:txBody>
          <a:bodyPr/>
          <a:lstStyle/>
          <a:p>
            <a:r>
              <a:rPr lang="en-US"/>
              <a:t>8/5/2021</a:t>
            </a:r>
          </a:p>
        </p:txBody>
      </p:sp>
      <p:sp>
        <p:nvSpPr>
          <p:cNvPr id="5" name="Footer Placeholder 4">
            <a:extLst>
              <a:ext uri="{FF2B5EF4-FFF2-40B4-BE49-F238E27FC236}">
                <a16:creationId xmlns:a16="http://schemas.microsoft.com/office/drawing/2014/main" id="{CCA4304A-CA4C-584F-9CF7-B37D76E33934}"/>
              </a:ext>
            </a:extLst>
          </p:cNvPr>
          <p:cNvSpPr>
            <a:spLocks noGrp="1"/>
          </p:cNvSpPr>
          <p:nvPr>
            <p:ph type="ftr" sz="quarter" idx="11"/>
          </p:nvPr>
        </p:nvSpPr>
        <p:spPr/>
        <p:txBody>
          <a:bodyPr/>
          <a:lstStyle/>
          <a:p>
            <a:r>
              <a:rPr lang="en-US"/>
              <a:t>ACL2021: Benchmarking Workshop</a:t>
            </a:r>
          </a:p>
        </p:txBody>
      </p:sp>
      <p:sp>
        <p:nvSpPr>
          <p:cNvPr id="6" name="Slide Number Placeholder 5">
            <a:extLst>
              <a:ext uri="{FF2B5EF4-FFF2-40B4-BE49-F238E27FC236}">
                <a16:creationId xmlns:a16="http://schemas.microsoft.com/office/drawing/2014/main" id="{494194E9-83A3-ED4A-B363-5D2FBD6C71B0}"/>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436877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C79F5A-23C8-6A49-865A-D445FE99DD8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4A7642-CBB2-1444-88EA-F168824CCA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B2DD65-B56F-2243-86FB-D363A40EBFA7}"/>
              </a:ext>
            </a:extLst>
          </p:cNvPr>
          <p:cNvSpPr>
            <a:spLocks noGrp="1"/>
          </p:cNvSpPr>
          <p:nvPr>
            <p:ph type="dt" sz="half" idx="10"/>
          </p:nvPr>
        </p:nvSpPr>
        <p:spPr/>
        <p:txBody>
          <a:bodyPr/>
          <a:lstStyle/>
          <a:p>
            <a:r>
              <a:rPr lang="en-US"/>
              <a:t>8/5/2021</a:t>
            </a:r>
          </a:p>
        </p:txBody>
      </p:sp>
      <p:sp>
        <p:nvSpPr>
          <p:cNvPr id="5" name="Footer Placeholder 4">
            <a:extLst>
              <a:ext uri="{FF2B5EF4-FFF2-40B4-BE49-F238E27FC236}">
                <a16:creationId xmlns:a16="http://schemas.microsoft.com/office/drawing/2014/main" id="{072108B0-5CE5-B447-84CC-E4B2100848BF}"/>
              </a:ext>
            </a:extLst>
          </p:cNvPr>
          <p:cNvSpPr>
            <a:spLocks noGrp="1"/>
          </p:cNvSpPr>
          <p:nvPr>
            <p:ph type="ftr" sz="quarter" idx="11"/>
          </p:nvPr>
        </p:nvSpPr>
        <p:spPr/>
        <p:txBody>
          <a:bodyPr/>
          <a:lstStyle/>
          <a:p>
            <a:r>
              <a:rPr lang="en-US"/>
              <a:t>ACL2021: Benchmarking Workshop</a:t>
            </a:r>
          </a:p>
        </p:txBody>
      </p:sp>
      <p:sp>
        <p:nvSpPr>
          <p:cNvPr id="6" name="Slide Number Placeholder 5">
            <a:extLst>
              <a:ext uri="{FF2B5EF4-FFF2-40B4-BE49-F238E27FC236}">
                <a16:creationId xmlns:a16="http://schemas.microsoft.com/office/drawing/2014/main" id="{386F2E0C-71FA-4C4C-AC8E-1DEA516DE547}"/>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3132491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0045E-EA1A-2844-9854-1F76757286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CF15D2-D58F-B44E-ADD5-481789BA92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84E4D5-857B-5742-9180-EACA513DCE84}"/>
              </a:ext>
            </a:extLst>
          </p:cNvPr>
          <p:cNvSpPr>
            <a:spLocks noGrp="1"/>
          </p:cNvSpPr>
          <p:nvPr>
            <p:ph type="dt" sz="half" idx="10"/>
          </p:nvPr>
        </p:nvSpPr>
        <p:spPr/>
        <p:txBody>
          <a:bodyPr/>
          <a:lstStyle/>
          <a:p>
            <a:r>
              <a:rPr lang="en-US"/>
              <a:t>8/5/2021</a:t>
            </a:r>
          </a:p>
        </p:txBody>
      </p:sp>
      <p:sp>
        <p:nvSpPr>
          <p:cNvPr id="5" name="Footer Placeholder 4">
            <a:extLst>
              <a:ext uri="{FF2B5EF4-FFF2-40B4-BE49-F238E27FC236}">
                <a16:creationId xmlns:a16="http://schemas.microsoft.com/office/drawing/2014/main" id="{FCD62979-420C-AD47-93C9-CBEFA627EA13}"/>
              </a:ext>
            </a:extLst>
          </p:cNvPr>
          <p:cNvSpPr>
            <a:spLocks noGrp="1"/>
          </p:cNvSpPr>
          <p:nvPr>
            <p:ph type="ftr" sz="quarter" idx="11"/>
          </p:nvPr>
        </p:nvSpPr>
        <p:spPr/>
        <p:txBody>
          <a:bodyPr/>
          <a:lstStyle/>
          <a:p>
            <a:r>
              <a:rPr lang="en-US"/>
              <a:t>ACL2021: Benchmarking Workshop</a:t>
            </a:r>
          </a:p>
        </p:txBody>
      </p:sp>
      <p:sp>
        <p:nvSpPr>
          <p:cNvPr id="6" name="Slide Number Placeholder 5">
            <a:extLst>
              <a:ext uri="{FF2B5EF4-FFF2-40B4-BE49-F238E27FC236}">
                <a16:creationId xmlns:a16="http://schemas.microsoft.com/office/drawing/2014/main" id="{B97DBF41-D71C-F142-A84F-387DDA6803A1}"/>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4102836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3C040-CC42-4F45-8E3D-31A069AB066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B0A409-A1AE-FB4D-87B0-438A4DDE1C4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6E11E5-369A-F144-8532-270D023C8B2F}"/>
              </a:ext>
            </a:extLst>
          </p:cNvPr>
          <p:cNvSpPr>
            <a:spLocks noGrp="1"/>
          </p:cNvSpPr>
          <p:nvPr>
            <p:ph type="dt" sz="half" idx="10"/>
          </p:nvPr>
        </p:nvSpPr>
        <p:spPr/>
        <p:txBody>
          <a:bodyPr/>
          <a:lstStyle/>
          <a:p>
            <a:r>
              <a:rPr lang="en-US"/>
              <a:t>8/5/2021</a:t>
            </a:r>
          </a:p>
        </p:txBody>
      </p:sp>
      <p:sp>
        <p:nvSpPr>
          <p:cNvPr id="5" name="Footer Placeholder 4">
            <a:extLst>
              <a:ext uri="{FF2B5EF4-FFF2-40B4-BE49-F238E27FC236}">
                <a16:creationId xmlns:a16="http://schemas.microsoft.com/office/drawing/2014/main" id="{5B3E43E9-0289-5544-8D9F-73D351821FFE}"/>
              </a:ext>
            </a:extLst>
          </p:cNvPr>
          <p:cNvSpPr>
            <a:spLocks noGrp="1"/>
          </p:cNvSpPr>
          <p:nvPr>
            <p:ph type="ftr" sz="quarter" idx="11"/>
          </p:nvPr>
        </p:nvSpPr>
        <p:spPr/>
        <p:txBody>
          <a:bodyPr/>
          <a:lstStyle/>
          <a:p>
            <a:r>
              <a:rPr lang="en-US"/>
              <a:t>ACL2021: Benchmarking Workshop</a:t>
            </a:r>
          </a:p>
        </p:txBody>
      </p:sp>
      <p:sp>
        <p:nvSpPr>
          <p:cNvPr id="6" name="Slide Number Placeholder 5">
            <a:extLst>
              <a:ext uri="{FF2B5EF4-FFF2-40B4-BE49-F238E27FC236}">
                <a16:creationId xmlns:a16="http://schemas.microsoft.com/office/drawing/2014/main" id="{BCB79E5D-E35B-0E4D-9860-96E7C45CA405}"/>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3380336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8F710-096B-974E-865C-1D7D9FFBAB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2B4EB3-FB9A-3B41-B7BA-9DF99C441E4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1AC40B2-BB30-484D-9B33-BBB2F17DD7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1AAF248-E7B6-5244-AC4D-88401CF8C043}"/>
              </a:ext>
            </a:extLst>
          </p:cNvPr>
          <p:cNvSpPr>
            <a:spLocks noGrp="1"/>
          </p:cNvSpPr>
          <p:nvPr>
            <p:ph type="dt" sz="half" idx="10"/>
          </p:nvPr>
        </p:nvSpPr>
        <p:spPr/>
        <p:txBody>
          <a:bodyPr/>
          <a:lstStyle/>
          <a:p>
            <a:r>
              <a:rPr lang="en-US"/>
              <a:t>8/5/2021</a:t>
            </a:r>
          </a:p>
        </p:txBody>
      </p:sp>
      <p:sp>
        <p:nvSpPr>
          <p:cNvPr id="6" name="Footer Placeholder 5">
            <a:extLst>
              <a:ext uri="{FF2B5EF4-FFF2-40B4-BE49-F238E27FC236}">
                <a16:creationId xmlns:a16="http://schemas.microsoft.com/office/drawing/2014/main" id="{59F1E61E-EE05-E54E-9E58-E80819030C5D}"/>
              </a:ext>
            </a:extLst>
          </p:cNvPr>
          <p:cNvSpPr>
            <a:spLocks noGrp="1"/>
          </p:cNvSpPr>
          <p:nvPr>
            <p:ph type="ftr" sz="quarter" idx="11"/>
          </p:nvPr>
        </p:nvSpPr>
        <p:spPr/>
        <p:txBody>
          <a:bodyPr/>
          <a:lstStyle/>
          <a:p>
            <a:r>
              <a:rPr lang="en-US"/>
              <a:t>ACL2021: Benchmarking Workshop</a:t>
            </a:r>
          </a:p>
        </p:txBody>
      </p:sp>
      <p:sp>
        <p:nvSpPr>
          <p:cNvPr id="7" name="Slide Number Placeholder 6">
            <a:extLst>
              <a:ext uri="{FF2B5EF4-FFF2-40B4-BE49-F238E27FC236}">
                <a16:creationId xmlns:a16="http://schemas.microsoft.com/office/drawing/2014/main" id="{B0935ACD-D429-F84A-B1EE-65043D4DF190}"/>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1835064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7ABBC-69D2-9745-BC93-20C145A22D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E3CDBE6-CAC2-F44B-B396-4942E9F17C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9DECC9-2ED0-844C-AAA6-796E00EC13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902024-1B33-9C4F-AAD6-149A0D17DB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428787-134F-1246-A92C-97483C3DAE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D0AE23-7180-304A-82D7-68E7782D3A4D}"/>
              </a:ext>
            </a:extLst>
          </p:cNvPr>
          <p:cNvSpPr>
            <a:spLocks noGrp="1"/>
          </p:cNvSpPr>
          <p:nvPr>
            <p:ph type="dt" sz="half" idx="10"/>
          </p:nvPr>
        </p:nvSpPr>
        <p:spPr/>
        <p:txBody>
          <a:bodyPr/>
          <a:lstStyle/>
          <a:p>
            <a:r>
              <a:rPr lang="en-US"/>
              <a:t>8/5/2021</a:t>
            </a:r>
          </a:p>
        </p:txBody>
      </p:sp>
      <p:sp>
        <p:nvSpPr>
          <p:cNvPr id="8" name="Footer Placeholder 7">
            <a:extLst>
              <a:ext uri="{FF2B5EF4-FFF2-40B4-BE49-F238E27FC236}">
                <a16:creationId xmlns:a16="http://schemas.microsoft.com/office/drawing/2014/main" id="{3E8F3CFB-18D9-6B4E-A68B-DD101C153F43}"/>
              </a:ext>
            </a:extLst>
          </p:cNvPr>
          <p:cNvSpPr>
            <a:spLocks noGrp="1"/>
          </p:cNvSpPr>
          <p:nvPr>
            <p:ph type="ftr" sz="quarter" idx="11"/>
          </p:nvPr>
        </p:nvSpPr>
        <p:spPr/>
        <p:txBody>
          <a:bodyPr/>
          <a:lstStyle/>
          <a:p>
            <a:r>
              <a:rPr lang="en-US"/>
              <a:t>ACL2021: Benchmarking Workshop</a:t>
            </a:r>
          </a:p>
        </p:txBody>
      </p:sp>
      <p:sp>
        <p:nvSpPr>
          <p:cNvPr id="9" name="Slide Number Placeholder 8">
            <a:extLst>
              <a:ext uri="{FF2B5EF4-FFF2-40B4-BE49-F238E27FC236}">
                <a16:creationId xmlns:a16="http://schemas.microsoft.com/office/drawing/2014/main" id="{67BDC1CF-94B7-A44B-8B6E-231B7620CB8F}"/>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36836540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4D367-F4C8-BD43-8146-7BEC33ED11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1045B4-E9AB-FE4C-838E-C67FA31816C4}"/>
              </a:ext>
            </a:extLst>
          </p:cNvPr>
          <p:cNvSpPr>
            <a:spLocks noGrp="1"/>
          </p:cNvSpPr>
          <p:nvPr>
            <p:ph type="dt" sz="half" idx="10"/>
          </p:nvPr>
        </p:nvSpPr>
        <p:spPr/>
        <p:txBody>
          <a:bodyPr/>
          <a:lstStyle/>
          <a:p>
            <a:r>
              <a:rPr lang="en-US"/>
              <a:t>8/5/2021</a:t>
            </a:r>
          </a:p>
        </p:txBody>
      </p:sp>
      <p:sp>
        <p:nvSpPr>
          <p:cNvPr id="4" name="Footer Placeholder 3">
            <a:extLst>
              <a:ext uri="{FF2B5EF4-FFF2-40B4-BE49-F238E27FC236}">
                <a16:creationId xmlns:a16="http://schemas.microsoft.com/office/drawing/2014/main" id="{034FE9AD-79E0-144F-9338-3CB4A53288A0}"/>
              </a:ext>
            </a:extLst>
          </p:cNvPr>
          <p:cNvSpPr>
            <a:spLocks noGrp="1"/>
          </p:cNvSpPr>
          <p:nvPr>
            <p:ph type="ftr" sz="quarter" idx="11"/>
          </p:nvPr>
        </p:nvSpPr>
        <p:spPr/>
        <p:txBody>
          <a:bodyPr/>
          <a:lstStyle/>
          <a:p>
            <a:r>
              <a:rPr lang="en-US"/>
              <a:t>ACL2021: Benchmarking Workshop</a:t>
            </a:r>
          </a:p>
        </p:txBody>
      </p:sp>
      <p:sp>
        <p:nvSpPr>
          <p:cNvPr id="5" name="Slide Number Placeholder 4">
            <a:extLst>
              <a:ext uri="{FF2B5EF4-FFF2-40B4-BE49-F238E27FC236}">
                <a16:creationId xmlns:a16="http://schemas.microsoft.com/office/drawing/2014/main" id="{C94C9B86-16FC-FE41-BA80-D612C18503BA}"/>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918798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88702D-7582-724A-85A0-108D9C54736D}"/>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907C8AF4-FFBB-754D-A50B-F5B41D176572}"/>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3FADE908-139E-784E-8C67-D75D00C7F4FE}"/>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17278038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B3B54-4C14-6340-A1F5-A40E3959BD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1F12A8-74D4-4A45-8764-DC9E193EE2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E65D22-D264-2D47-9C2A-185117A232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4D0A38-773F-F142-A947-E21AD8C71314}"/>
              </a:ext>
            </a:extLst>
          </p:cNvPr>
          <p:cNvSpPr>
            <a:spLocks noGrp="1"/>
          </p:cNvSpPr>
          <p:nvPr>
            <p:ph type="dt" sz="half" idx="10"/>
          </p:nvPr>
        </p:nvSpPr>
        <p:spPr/>
        <p:txBody>
          <a:bodyPr/>
          <a:lstStyle/>
          <a:p>
            <a:r>
              <a:rPr lang="en-US"/>
              <a:t>8/5/2021</a:t>
            </a:r>
          </a:p>
        </p:txBody>
      </p:sp>
      <p:sp>
        <p:nvSpPr>
          <p:cNvPr id="6" name="Footer Placeholder 5">
            <a:extLst>
              <a:ext uri="{FF2B5EF4-FFF2-40B4-BE49-F238E27FC236}">
                <a16:creationId xmlns:a16="http://schemas.microsoft.com/office/drawing/2014/main" id="{B36558DE-37A5-604A-90EE-2AE679A9E3CD}"/>
              </a:ext>
            </a:extLst>
          </p:cNvPr>
          <p:cNvSpPr>
            <a:spLocks noGrp="1"/>
          </p:cNvSpPr>
          <p:nvPr>
            <p:ph type="ftr" sz="quarter" idx="11"/>
          </p:nvPr>
        </p:nvSpPr>
        <p:spPr/>
        <p:txBody>
          <a:bodyPr/>
          <a:lstStyle/>
          <a:p>
            <a:r>
              <a:rPr lang="en-US"/>
              <a:t>ACL2021: Benchmarking Workshop</a:t>
            </a:r>
          </a:p>
        </p:txBody>
      </p:sp>
      <p:sp>
        <p:nvSpPr>
          <p:cNvPr id="7" name="Slide Number Placeholder 6">
            <a:extLst>
              <a:ext uri="{FF2B5EF4-FFF2-40B4-BE49-F238E27FC236}">
                <a16:creationId xmlns:a16="http://schemas.microsoft.com/office/drawing/2014/main" id="{2DCE91A1-3CC1-3641-BB2D-EFE42E81FB23}"/>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1468960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A8159-7D68-3745-9CED-F8420B4760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320BFAA-554F-174A-B5F5-FBAC89DE39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E3134E-0C3B-4441-B91A-132625D464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71DD73-2B00-6148-A519-34EBAD7E4BF3}"/>
              </a:ext>
            </a:extLst>
          </p:cNvPr>
          <p:cNvSpPr>
            <a:spLocks noGrp="1"/>
          </p:cNvSpPr>
          <p:nvPr>
            <p:ph type="dt" sz="half" idx="10"/>
          </p:nvPr>
        </p:nvSpPr>
        <p:spPr/>
        <p:txBody>
          <a:bodyPr/>
          <a:lstStyle/>
          <a:p>
            <a:r>
              <a:rPr lang="en-US"/>
              <a:t>8/5/2021</a:t>
            </a:r>
          </a:p>
        </p:txBody>
      </p:sp>
      <p:sp>
        <p:nvSpPr>
          <p:cNvPr id="6" name="Footer Placeholder 5">
            <a:extLst>
              <a:ext uri="{FF2B5EF4-FFF2-40B4-BE49-F238E27FC236}">
                <a16:creationId xmlns:a16="http://schemas.microsoft.com/office/drawing/2014/main" id="{21E5C972-C8F0-3C42-A6A6-666AEA0FEDDD}"/>
              </a:ext>
            </a:extLst>
          </p:cNvPr>
          <p:cNvSpPr>
            <a:spLocks noGrp="1"/>
          </p:cNvSpPr>
          <p:nvPr>
            <p:ph type="ftr" sz="quarter" idx="11"/>
          </p:nvPr>
        </p:nvSpPr>
        <p:spPr/>
        <p:txBody>
          <a:bodyPr/>
          <a:lstStyle/>
          <a:p>
            <a:r>
              <a:rPr lang="en-US"/>
              <a:t>ACL2021: Benchmarking Workshop</a:t>
            </a:r>
          </a:p>
        </p:txBody>
      </p:sp>
      <p:sp>
        <p:nvSpPr>
          <p:cNvPr id="7" name="Slide Number Placeholder 6">
            <a:extLst>
              <a:ext uri="{FF2B5EF4-FFF2-40B4-BE49-F238E27FC236}">
                <a16:creationId xmlns:a16="http://schemas.microsoft.com/office/drawing/2014/main" id="{BA4CC1EE-EEC7-BC47-9DD9-6144369EE008}"/>
              </a:ext>
            </a:extLst>
          </p:cNvPr>
          <p:cNvSpPr>
            <a:spLocks noGrp="1"/>
          </p:cNvSpPr>
          <p:nvPr>
            <p:ph type="sldNum" sz="quarter" idx="12"/>
          </p:nvPr>
        </p:nvSpPr>
        <p:spPr/>
        <p:txBody>
          <a:bodyPr/>
          <a:lstStyle/>
          <a:p>
            <a:fld id="{C35370AA-03E0-1043-8237-26F025B419F7}" type="slidenum">
              <a:rPr lang="en-US" smtClean="0"/>
              <a:t>‹#›</a:t>
            </a:fld>
            <a:endParaRPr lang="en-US"/>
          </a:p>
        </p:txBody>
      </p:sp>
    </p:spTree>
    <p:extLst>
      <p:ext uri="{BB962C8B-B14F-4D97-AF65-F5344CB8AC3E}">
        <p14:creationId xmlns:p14="http://schemas.microsoft.com/office/powerpoint/2010/main" val="1837676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8006D0-0D6A-AA4D-9744-625290F7D5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D86C8A5-5F3F-9343-AE8D-DCEE51A7D7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CA5B4B-8B44-4744-9FAE-A66BB083B7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8/5/2021</a:t>
            </a:r>
          </a:p>
        </p:txBody>
      </p:sp>
      <p:sp>
        <p:nvSpPr>
          <p:cNvPr id="5" name="Footer Placeholder 4">
            <a:extLst>
              <a:ext uri="{FF2B5EF4-FFF2-40B4-BE49-F238E27FC236}">
                <a16:creationId xmlns:a16="http://schemas.microsoft.com/office/drawing/2014/main" id="{73681E74-090A-3341-B0C8-A4F969B41A8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ACL2021: Benchmarking Workshop</a:t>
            </a:r>
          </a:p>
        </p:txBody>
      </p:sp>
      <p:sp>
        <p:nvSpPr>
          <p:cNvPr id="6" name="Slide Number Placeholder 5">
            <a:extLst>
              <a:ext uri="{FF2B5EF4-FFF2-40B4-BE49-F238E27FC236}">
                <a16:creationId xmlns:a16="http://schemas.microsoft.com/office/drawing/2014/main" id="{8157B76F-F3FC-9C4F-9855-6074E78AE2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5370AA-03E0-1043-8237-26F025B419F7}" type="slidenum">
              <a:rPr lang="en-US" smtClean="0"/>
              <a:t>‹#›</a:t>
            </a:fld>
            <a:endParaRPr lang="en-US"/>
          </a:p>
        </p:txBody>
      </p:sp>
    </p:spTree>
    <p:extLst>
      <p:ext uri="{BB962C8B-B14F-4D97-AF65-F5344CB8AC3E}">
        <p14:creationId xmlns:p14="http://schemas.microsoft.com/office/powerpoint/2010/main" val="3202818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2CC46-62C4-AC4B-8A15-2B9050DF733D}"/>
              </a:ext>
            </a:extLst>
          </p:cNvPr>
          <p:cNvSpPr>
            <a:spLocks noGrp="1"/>
          </p:cNvSpPr>
          <p:nvPr>
            <p:ph type="ctrTitle"/>
          </p:nvPr>
        </p:nvSpPr>
        <p:spPr>
          <a:xfrm>
            <a:off x="361122" y="874642"/>
            <a:ext cx="11469756" cy="2435087"/>
          </a:xfrm>
        </p:spPr>
        <p:txBody>
          <a:bodyPr>
            <a:noAutofit/>
          </a:bodyPr>
          <a:lstStyle/>
          <a:p>
            <a:r>
              <a:rPr lang="en-US" sz="5400" dirty="0">
                <a:latin typeface="+mn-lt"/>
              </a:rPr>
              <a:t>Benchmarking </a:t>
            </a:r>
            <a:br>
              <a:rPr lang="en-US" sz="5400" dirty="0">
                <a:latin typeface="+mn-lt"/>
              </a:rPr>
            </a:br>
            <a:r>
              <a:rPr lang="en-US" sz="5400" dirty="0">
                <a:latin typeface="+mn-lt"/>
              </a:rPr>
              <a:t>for Long-Term Research Management: </a:t>
            </a:r>
            <a:br>
              <a:rPr lang="en-US" sz="5400" dirty="0">
                <a:latin typeface="+mn-lt"/>
              </a:rPr>
            </a:br>
            <a:r>
              <a:rPr lang="en-US" sz="5400" dirty="0">
                <a:latin typeface="+mn-lt"/>
              </a:rPr>
              <a:t>The Common Task Method</a:t>
            </a:r>
          </a:p>
        </p:txBody>
      </p:sp>
      <p:sp>
        <p:nvSpPr>
          <p:cNvPr id="3" name="Subtitle 2">
            <a:extLst>
              <a:ext uri="{FF2B5EF4-FFF2-40B4-BE49-F238E27FC236}">
                <a16:creationId xmlns:a16="http://schemas.microsoft.com/office/drawing/2014/main" id="{4015AB99-3D57-324C-A54E-466D52BEEC6F}"/>
              </a:ext>
            </a:extLst>
          </p:cNvPr>
          <p:cNvSpPr>
            <a:spLocks noGrp="1"/>
          </p:cNvSpPr>
          <p:nvPr>
            <p:ph type="subTitle" idx="1"/>
          </p:nvPr>
        </p:nvSpPr>
        <p:spPr>
          <a:xfrm>
            <a:off x="1524000" y="3999604"/>
            <a:ext cx="9144000" cy="1655762"/>
          </a:xfrm>
        </p:spPr>
        <p:txBody>
          <a:bodyPr>
            <a:normAutofit/>
          </a:bodyPr>
          <a:lstStyle/>
          <a:p>
            <a:r>
              <a:rPr lang="en-US" sz="2800" dirty="0"/>
              <a:t>Mark Liberman</a:t>
            </a:r>
          </a:p>
          <a:p>
            <a:r>
              <a:rPr lang="en-US" sz="2800" dirty="0">
                <a:solidFill>
                  <a:schemeClr val="tx1">
                    <a:lumMod val="50000"/>
                    <a:lumOff val="50000"/>
                  </a:schemeClr>
                </a:solidFill>
              </a:rPr>
              <a:t>The University of Pennsylvania</a:t>
            </a:r>
          </a:p>
        </p:txBody>
      </p:sp>
    </p:spTree>
    <p:extLst>
      <p:ext uri="{BB962C8B-B14F-4D97-AF65-F5344CB8AC3E}">
        <p14:creationId xmlns:p14="http://schemas.microsoft.com/office/powerpoint/2010/main" val="3306413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pic>
        <p:nvPicPr>
          <p:cNvPr id="5" name="Picture 4" descr="JohnPierce.png"/>
          <p:cNvPicPr>
            <a:picLocks noChangeAspect="1"/>
          </p:cNvPicPr>
          <p:nvPr/>
        </p:nvPicPr>
        <p:blipFill>
          <a:blip r:embed="rId2"/>
          <a:stretch>
            <a:fillRect/>
          </a:stretch>
        </p:blipFill>
        <p:spPr>
          <a:xfrm>
            <a:off x="2686779" y="416655"/>
            <a:ext cx="7273915" cy="5782763"/>
          </a:xfrm>
          <a:prstGeom prst="rect">
            <a:avLst/>
          </a:prstGeom>
        </p:spPr>
      </p:pic>
      <p:sp>
        <p:nvSpPr>
          <p:cNvPr id="4" name="Slide Number Placeholder 3">
            <a:extLst>
              <a:ext uri="{FF2B5EF4-FFF2-40B4-BE49-F238E27FC236}">
                <a16:creationId xmlns:a16="http://schemas.microsoft.com/office/drawing/2014/main" id="{F63565C2-BC9E-E744-ACEC-20A599543987}"/>
              </a:ext>
            </a:extLst>
          </p:cNvPr>
          <p:cNvSpPr>
            <a:spLocks noGrp="1"/>
          </p:cNvSpPr>
          <p:nvPr>
            <p:ph type="sldNum" sz="quarter" idx="12"/>
          </p:nvPr>
        </p:nvSpPr>
        <p:spPr/>
        <p:txBody>
          <a:bodyPr/>
          <a:lstStyle/>
          <a:p>
            <a:fld id="{C35370AA-03E0-1043-8237-26F025B419F7}" type="slidenum">
              <a:rPr lang="en-US" smtClean="0"/>
              <a:t>10</a:t>
            </a:fld>
            <a:endParaRPr lang="en-US"/>
          </a:p>
        </p:txBody>
      </p:sp>
    </p:spTree>
    <p:extLst>
      <p:ext uri="{BB962C8B-B14F-4D97-AF65-F5344CB8AC3E}">
        <p14:creationId xmlns:p14="http://schemas.microsoft.com/office/powerpoint/2010/main" val="26090935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6F3942-D25A-3548-A01F-D173CE7DDF6D}"/>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3666121E-FE5C-A341-B15D-78A7F82A955B}"/>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2A100D87-873E-6746-9392-D8D4EF0E7C75}"/>
              </a:ext>
            </a:extLst>
          </p:cNvPr>
          <p:cNvSpPr>
            <a:spLocks noGrp="1"/>
          </p:cNvSpPr>
          <p:nvPr>
            <p:ph type="sldNum" sz="quarter" idx="12"/>
          </p:nvPr>
        </p:nvSpPr>
        <p:spPr/>
        <p:txBody>
          <a:bodyPr/>
          <a:lstStyle/>
          <a:p>
            <a:fld id="{0940E7B8-FB44-814C-8CD1-B3F3554E5681}" type="slidenum">
              <a:rPr lang="en-US" smtClean="0"/>
              <a:t>11</a:t>
            </a:fld>
            <a:endParaRPr lang="en-US"/>
          </a:p>
        </p:txBody>
      </p:sp>
      <p:pic>
        <p:nvPicPr>
          <p:cNvPr id="5" name="Picture 4">
            <a:extLst>
              <a:ext uri="{FF2B5EF4-FFF2-40B4-BE49-F238E27FC236}">
                <a16:creationId xmlns:a16="http://schemas.microsoft.com/office/drawing/2014/main" id="{0780D7AB-62D1-2A4D-88C0-70C3C9226379}"/>
              </a:ext>
            </a:extLst>
          </p:cNvPr>
          <p:cNvPicPr>
            <a:picLocks noChangeAspect="1"/>
          </p:cNvPicPr>
          <p:nvPr/>
        </p:nvPicPr>
        <p:blipFill>
          <a:blip r:embed="rId2"/>
          <a:stretch>
            <a:fillRect/>
          </a:stretch>
        </p:blipFill>
        <p:spPr>
          <a:xfrm>
            <a:off x="5229643" y="394192"/>
            <a:ext cx="6637867" cy="5672667"/>
          </a:xfrm>
          <a:prstGeom prst="rect">
            <a:avLst/>
          </a:prstGeom>
        </p:spPr>
      </p:pic>
      <p:sp>
        <p:nvSpPr>
          <p:cNvPr id="8" name="TextBox 7">
            <a:extLst>
              <a:ext uri="{FF2B5EF4-FFF2-40B4-BE49-F238E27FC236}">
                <a16:creationId xmlns:a16="http://schemas.microsoft.com/office/drawing/2014/main" id="{D8C73F58-6BA3-DE47-BE4D-CA7E93ACB982}"/>
              </a:ext>
            </a:extLst>
          </p:cNvPr>
          <p:cNvSpPr txBox="1"/>
          <p:nvPr/>
        </p:nvSpPr>
        <p:spPr>
          <a:xfrm>
            <a:off x="453654" y="1729565"/>
            <a:ext cx="4492452" cy="2554930"/>
          </a:xfrm>
          <a:prstGeom prst="rect">
            <a:avLst/>
          </a:prstGeom>
          <a:noFill/>
        </p:spPr>
        <p:txBody>
          <a:bodyPr wrap="square" rtlCol="0">
            <a:spAutoFit/>
          </a:bodyPr>
          <a:lstStyle/>
          <a:p>
            <a:r>
              <a:rPr lang="en-US" sz="2667" dirty="0"/>
              <a:t>Why Pierce was skeptical,</a:t>
            </a:r>
          </a:p>
          <a:p>
            <a:r>
              <a:rPr lang="en-US" sz="2667" dirty="0"/>
              <a:t>Part 1 of Many –</a:t>
            </a:r>
          </a:p>
          <a:p>
            <a:r>
              <a:rPr lang="en-US" sz="2667" dirty="0"/>
              <a:t>From </a:t>
            </a:r>
            <a:r>
              <a:rPr lang="en-US" sz="2667" i="1" dirty="0"/>
              <a:t>The Efficiency Magazine</a:t>
            </a:r>
          </a:p>
          <a:p>
            <a:r>
              <a:rPr lang="en-US" sz="2667" dirty="0"/>
              <a:t>(“for the man studying selling, system and advertising”),</a:t>
            </a:r>
          </a:p>
          <a:p>
            <a:r>
              <a:rPr lang="en-US" sz="2667" dirty="0"/>
              <a:t>September 1913:</a:t>
            </a:r>
          </a:p>
        </p:txBody>
      </p:sp>
    </p:spTree>
    <p:extLst>
      <p:ext uri="{BB962C8B-B14F-4D97-AF65-F5344CB8AC3E}">
        <p14:creationId xmlns:p14="http://schemas.microsoft.com/office/powerpoint/2010/main" val="12019997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2AFC1C-5D7C-3B45-8B1F-7769A3751DF1}"/>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339DB2FF-7F9E-164B-9E44-3B3EFD34DB89}"/>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BEF7D6DB-05C1-6548-B219-A7A9AF24CA19}"/>
              </a:ext>
            </a:extLst>
          </p:cNvPr>
          <p:cNvSpPr>
            <a:spLocks noGrp="1"/>
          </p:cNvSpPr>
          <p:nvPr>
            <p:ph type="sldNum" sz="quarter" idx="12"/>
          </p:nvPr>
        </p:nvSpPr>
        <p:spPr/>
        <p:txBody>
          <a:bodyPr/>
          <a:lstStyle/>
          <a:p>
            <a:fld id="{0940E7B8-FB44-814C-8CD1-B3F3554E5681}" type="slidenum">
              <a:rPr lang="en-US" smtClean="0"/>
              <a:t>12</a:t>
            </a:fld>
            <a:endParaRPr lang="en-US"/>
          </a:p>
        </p:txBody>
      </p:sp>
      <p:pic>
        <p:nvPicPr>
          <p:cNvPr id="5" name="Picture 4">
            <a:extLst>
              <a:ext uri="{FF2B5EF4-FFF2-40B4-BE49-F238E27FC236}">
                <a16:creationId xmlns:a16="http://schemas.microsoft.com/office/drawing/2014/main" id="{F1881751-898C-794F-B58F-D82055B128D9}"/>
              </a:ext>
            </a:extLst>
          </p:cNvPr>
          <p:cNvPicPr>
            <a:picLocks noChangeAspect="1"/>
          </p:cNvPicPr>
          <p:nvPr/>
        </p:nvPicPr>
        <p:blipFill>
          <a:blip r:embed="rId2"/>
          <a:stretch>
            <a:fillRect/>
          </a:stretch>
        </p:blipFill>
        <p:spPr>
          <a:xfrm>
            <a:off x="6463020" y="436133"/>
            <a:ext cx="5418667" cy="5418667"/>
          </a:xfrm>
          <a:prstGeom prst="rect">
            <a:avLst/>
          </a:prstGeom>
        </p:spPr>
      </p:pic>
      <p:sp>
        <p:nvSpPr>
          <p:cNvPr id="6" name="TextBox 5">
            <a:extLst>
              <a:ext uri="{FF2B5EF4-FFF2-40B4-BE49-F238E27FC236}">
                <a16:creationId xmlns:a16="http://schemas.microsoft.com/office/drawing/2014/main" id="{F45C864C-2D73-5147-878F-BA9F19B9A3EF}"/>
              </a:ext>
            </a:extLst>
          </p:cNvPr>
          <p:cNvSpPr txBox="1"/>
          <p:nvPr/>
        </p:nvSpPr>
        <p:spPr>
          <a:xfrm>
            <a:off x="326065" y="439479"/>
            <a:ext cx="5954232" cy="913199"/>
          </a:xfrm>
          <a:prstGeom prst="rect">
            <a:avLst/>
          </a:prstGeom>
          <a:noFill/>
        </p:spPr>
        <p:txBody>
          <a:bodyPr wrap="square" rtlCol="0">
            <a:spAutoFit/>
          </a:bodyPr>
          <a:lstStyle/>
          <a:p>
            <a:r>
              <a:rPr lang="en-US" sz="2667" dirty="0"/>
              <a:t>The cover of The Electrical Experimenter,</a:t>
            </a:r>
          </a:p>
          <a:p>
            <a:r>
              <a:rPr lang="en-US" sz="2667" dirty="0"/>
              <a:t>April 1916, showed Flower’s device:</a:t>
            </a:r>
          </a:p>
        </p:txBody>
      </p:sp>
      <p:sp>
        <p:nvSpPr>
          <p:cNvPr id="7" name="TextBox 6">
            <a:extLst>
              <a:ext uri="{FF2B5EF4-FFF2-40B4-BE49-F238E27FC236}">
                <a16:creationId xmlns:a16="http://schemas.microsoft.com/office/drawing/2014/main" id="{9CC431D0-CDAB-9B43-BD2B-A1FA1FA715CB}"/>
              </a:ext>
            </a:extLst>
          </p:cNvPr>
          <p:cNvSpPr txBox="1"/>
          <p:nvPr/>
        </p:nvSpPr>
        <p:spPr>
          <a:xfrm>
            <a:off x="508788" y="3145467"/>
            <a:ext cx="5954232" cy="1692964"/>
          </a:xfrm>
          <a:prstGeom prst="rect">
            <a:avLst/>
          </a:prstGeom>
          <a:noFill/>
        </p:spPr>
        <p:txBody>
          <a:bodyPr wrap="square" rtlCol="0">
            <a:spAutoFit/>
          </a:bodyPr>
          <a:lstStyle/>
          <a:p>
            <a:r>
              <a:rPr lang="en-US" sz="2667" dirty="0"/>
              <a:t>The subsequent 50 years</a:t>
            </a:r>
          </a:p>
          <a:p>
            <a:r>
              <a:rPr lang="en-US" sz="2667" dirty="0"/>
              <a:t>saw promise after promise</a:t>
            </a:r>
          </a:p>
          <a:p>
            <a:r>
              <a:rPr lang="en-US" sz="2667" dirty="0"/>
              <a:t>and failure after failure…</a:t>
            </a:r>
          </a:p>
          <a:p>
            <a:endParaRPr lang="en-US" sz="2400" dirty="0"/>
          </a:p>
        </p:txBody>
      </p:sp>
    </p:spTree>
    <p:extLst>
      <p:ext uri="{BB962C8B-B14F-4D97-AF65-F5344CB8AC3E}">
        <p14:creationId xmlns:p14="http://schemas.microsoft.com/office/powerpoint/2010/main" val="1326836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1249774" y="415553"/>
            <a:ext cx="9469638" cy="584775"/>
          </a:xfrm>
          <a:prstGeom prst="rect">
            <a:avLst/>
          </a:prstGeom>
          <a:noFill/>
        </p:spPr>
        <p:txBody>
          <a:bodyPr wrap="square" rtlCol="0">
            <a:spAutoFit/>
          </a:bodyPr>
          <a:lstStyle/>
          <a:p>
            <a:r>
              <a:rPr lang="en-US" sz="3200" dirty="0"/>
              <a:t>John Pierce, “Whither Speech Recognition?”, JASA 1969:</a:t>
            </a:r>
          </a:p>
        </p:txBody>
      </p:sp>
      <p:sp>
        <p:nvSpPr>
          <p:cNvPr id="6" name="TextBox 5"/>
          <p:cNvSpPr txBox="1"/>
          <p:nvPr/>
        </p:nvSpPr>
        <p:spPr>
          <a:xfrm>
            <a:off x="1249773" y="1575453"/>
            <a:ext cx="10011617" cy="5115246"/>
          </a:xfrm>
          <a:prstGeom prst="rect">
            <a:avLst/>
          </a:prstGeom>
          <a:noFill/>
        </p:spPr>
        <p:txBody>
          <a:bodyPr wrap="square" rtlCol="0">
            <a:spAutoFit/>
          </a:bodyPr>
          <a:lstStyle/>
          <a:p>
            <a:r>
              <a:rPr lang="en-US" sz="2400" dirty="0">
                <a:solidFill>
                  <a:srgbClr val="FF0000"/>
                </a:solidFill>
                <a:latin typeface="Arial"/>
                <a:cs typeface="Arial"/>
              </a:rPr>
              <a:t>“… a general phonetic typewriter is simply impossible unless the typewriter has an intelligence and a knowledge of language comparable to those of a native speaker of English.”</a:t>
            </a:r>
          </a:p>
          <a:p>
            <a:pPr>
              <a:lnSpc>
                <a:spcPct val="80000"/>
              </a:lnSpc>
              <a:buFont typeface="Times" charset="0"/>
              <a:buNone/>
            </a:pPr>
            <a:endParaRPr lang="en-US" sz="2400" dirty="0">
              <a:solidFill>
                <a:srgbClr val="FF0000"/>
              </a:solidFill>
              <a:latin typeface="Arial"/>
              <a:cs typeface="Arial"/>
            </a:endParaRPr>
          </a:p>
          <a:p>
            <a:pPr>
              <a:lnSpc>
                <a:spcPct val="80000"/>
              </a:lnSpc>
              <a:buFont typeface="Times" charset="0"/>
              <a:buNone/>
            </a:pPr>
            <a:r>
              <a:rPr lang="en-US" sz="2400" dirty="0">
                <a:solidFill>
                  <a:srgbClr val="FF0000"/>
                </a:solidFill>
                <a:latin typeface="Arial"/>
                <a:cs typeface="Arial"/>
              </a:rPr>
              <a:t>“Most recognizers behave, not like scientists, but like mad inventors or untrustworthy engineers. The typical recognizer gets it into his head that he can solve ‘the problem.’ The basis for this is either individual inspiration (the ‘mad inventor’ source of knowledge) or acceptance of untested rules, schemes, or information (the untrustworthy engineer approach).  . . .”</a:t>
            </a:r>
          </a:p>
          <a:p>
            <a:pPr>
              <a:lnSpc>
                <a:spcPct val="80000"/>
              </a:lnSpc>
              <a:buFont typeface="Times" charset="0"/>
              <a:buNone/>
            </a:pPr>
            <a:br>
              <a:rPr lang="en-US" sz="2400" dirty="0">
                <a:solidFill>
                  <a:srgbClr val="FF0000"/>
                </a:solidFill>
                <a:latin typeface="Arial"/>
                <a:cs typeface="Arial"/>
              </a:rPr>
            </a:br>
            <a:r>
              <a:rPr lang="en-US" sz="2400" dirty="0">
                <a:solidFill>
                  <a:srgbClr val="FF0000"/>
                </a:solidFill>
                <a:latin typeface="Arial"/>
                <a:cs typeface="Arial"/>
              </a:rPr>
              <a:t>“The typical recognizer ... builds or programs an elaborate system that either does very little or flops in an obscure way. A lot of money and time are spent.  </a:t>
            </a:r>
            <a:r>
              <a:rPr lang="en-US" sz="2400" b="1" dirty="0">
                <a:solidFill>
                  <a:srgbClr val="FF0000"/>
                </a:solidFill>
                <a:latin typeface="Arial"/>
                <a:cs typeface="Arial"/>
              </a:rPr>
              <a:t>No simple, clear, sure knowledge is gained.</a:t>
            </a:r>
            <a:r>
              <a:rPr lang="en-US" sz="2400" dirty="0">
                <a:solidFill>
                  <a:srgbClr val="FF0000"/>
                </a:solidFill>
                <a:latin typeface="Arial"/>
                <a:cs typeface="Arial"/>
              </a:rPr>
              <a:t> The work has been an experience, not an experiment.”</a:t>
            </a:r>
          </a:p>
          <a:p>
            <a:endParaRPr lang="en-US" sz="2400" dirty="0"/>
          </a:p>
        </p:txBody>
      </p:sp>
      <p:sp>
        <p:nvSpPr>
          <p:cNvPr id="4" name="Slide Number Placeholder 3">
            <a:extLst>
              <a:ext uri="{FF2B5EF4-FFF2-40B4-BE49-F238E27FC236}">
                <a16:creationId xmlns:a16="http://schemas.microsoft.com/office/drawing/2014/main" id="{A29D7FD2-33A2-0940-BA9F-722A78401863}"/>
              </a:ext>
            </a:extLst>
          </p:cNvPr>
          <p:cNvSpPr>
            <a:spLocks noGrp="1"/>
          </p:cNvSpPr>
          <p:nvPr>
            <p:ph type="sldNum" sz="quarter" idx="12"/>
          </p:nvPr>
        </p:nvSpPr>
        <p:spPr/>
        <p:txBody>
          <a:bodyPr/>
          <a:lstStyle/>
          <a:p>
            <a:fld id="{C35370AA-03E0-1043-8237-26F025B419F7}" type="slidenum">
              <a:rPr lang="en-US" smtClean="0"/>
              <a:t>13</a:t>
            </a:fld>
            <a:endParaRPr lang="en-US"/>
          </a:p>
        </p:txBody>
      </p:sp>
    </p:spTree>
    <p:extLst>
      <p:ext uri="{BB962C8B-B14F-4D97-AF65-F5344CB8AC3E}">
        <p14:creationId xmlns:p14="http://schemas.microsoft.com/office/powerpoint/2010/main" val="2517772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1034758" y="416655"/>
            <a:ext cx="9044052" cy="646331"/>
          </a:xfrm>
          <a:prstGeom prst="rect">
            <a:avLst/>
          </a:prstGeom>
          <a:noFill/>
        </p:spPr>
        <p:txBody>
          <a:bodyPr wrap="square" rtlCol="0">
            <a:spAutoFit/>
          </a:bodyPr>
          <a:lstStyle/>
          <a:p>
            <a:r>
              <a:rPr lang="en-US" sz="3600" dirty="0"/>
              <a:t>Tell us what you really think, John . . .</a:t>
            </a:r>
          </a:p>
        </p:txBody>
      </p:sp>
      <p:sp>
        <p:nvSpPr>
          <p:cNvPr id="6" name="TextBox 5"/>
          <p:cNvSpPr txBox="1"/>
          <p:nvPr/>
        </p:nvSpPr>
        <p:spPr>
          <a:xfrm>
            <a:off x="765989" y="1683413"/>
            <a:ext cx="10562592" cy="4154984"/>
          </a:xfrm>
          <a:prstGeom prst="rect">
            <a:avLst/>
          </a:prstGeom>
          <a:noFill/>
        </p:spPr>
        <p:txBody>
          <a:bodyPr wrap="square" rtlCol="0">
            <a:spAutoFit/>
          </a:bodyPr>
          <a:lstStyle/>
          <a:p>
            <a:r>
              <a:rPr lang="en-US" sz="2400" dirty="0">
                <a:solidFill>
                  <a:srgbClr val="FF0000"/>
                </a:solidFill>
                <a:latin typeface="Arial"/>
                <a:cs typeface="Arial"/>
              </a:rPr>
              <a:t>“We are safe in asserting that speech recognition is attractive to money. The attraction is perhaps similar to the attraction of schemes for turning water into gasoline, extracting gold from the sea, curing cancer, or going to the moon. One doesn’t attract thoughtlessly given dollars by means of schemes for cutting the cost of soap by 10%. </a:t>
            </a:r>
            <a:br>
              <a:rPr lang="en-US" sz="2400" dirty="0">
                <a:solidFill>
                  <a:srgbClr val="FF0000"/>
                </a:solidFill>
                <a:latin typeface="Arial"/>
                <a:cs typeface="Arial"/>
              </a:rPr>
            </a:br>
            <a:r>
              <a:rPr lang="en-US" sz="2400" b="1" dirty="0">
                <a:solidFill>
                  <a:srgbClr val="FF0000"/>
                </a:solidFill>
                <a:latin typeface="Arial"/>
                <a:cs typeface="Arial"/>
              </a:rPr>
              <a:t>To sell suckers, one uses deceit and offers glamor.</a:t>
            </a:r>
            <a:r>
              <a:rPr lang="en-US" sz="2400" dirty="0">
                <a:solidFill>
                  <a:srgbClr val="FF0000"/>
                </a:solidFill>
                <a:latin typeface="Arial"/>
                <a:cs typeface="Arial"/>
              </a:rPr>
              <a:t>”</a:t>
            </a:r>
          </a:p>
          <a:p>
            <a:endParaRPr lang="en-US" sz="2400" dirty="0">
              <a:solidFill>
                <a:srgbClr val="FF0000"/>
              </a:solidFill>
              <a:latin typeface="Arial"/>
              <a:cs typeface="Arial"/>
            </a:endParaRPr>
          </a:p>
          <a:p>
            <a:r>
              <a:rPr lang="en-US" sz="2400" dirty="0">
                <a:solidFill>
                  <a:srgbClr val="FF0000"/>
                </a:solidFill>
                <a:latin typeface="Arial"/>
                <a:cs typeface="Arial"/>
              </a:rPr>
              <a:t>“It is clear that glamor and any deceit in the field of speech recognition blind the takers of funds as much as they blind the givers of funds. </a:t>
            </a:r>
            <a:br>
              <a:rPr lang="en-US" sz="2400" dirty="0">
                <a:solidFill>
                  <a:srgbClr val="FF0000"/>
                </a:solidFill>
                <a:latin typeface="Arial"/>
                <a:cs typeface="Arial"/>
              </a:rPr>
            </a:br>
            <a:r>
              <a:rPr lang="en-US" sz="2400" b="1" dirty="0">
                <a:solidFill>
                  <a:srgbClr val="FF0000"/>
                </a:solidFill>
                <a:latin typeface="Arial"/>
                <a:cs typeface="Arial"/>
              </a:rPr>
              <a:t>Thus, we may pity workers whom we cannot respect.”</a:t>
            </a:r>
          </a:p>
          <a:p>
            <a:endParaRPr lang="en-US" sz="2400" dirty="0"/>
          </a:p>
        </p:txBody>
      </p:sp>
      <p:sp>
        <p:nvSpPr>
          <p:cNvPr id="4" name="Slide Number Placeholder 3">
            <a:extLst>
              <a:ext uri="{FF2B5EF4-FFF2-40B4-BE49-F238E27FC236}">
                <a16:creationId xmlns:a16="http://schemas.microsoft.com/office/drawing/2014/main" id="{F23A26FC-86FA-0B41-9142-DB4093E81F85}"/>
              </a:ext>
            </a:extLst>
          </p:cNvPr>
          <p:cNvSpPr>
            <a:spLocks noGrp="1"/>
          </p:cNvSpPr>
          <p:nvPr>
            <p:ph type="sldNum" sz="quarter" idx="12"/>
          </p:nvPr>
        </p:nvSpPr>
        <p:spPr/>
        <p:txBody>
          <a:bodyPr/>
          <a:lstStyle/>
          <a:p>
            <a:fld id="{C35370AA-03E0-1043-8237-26F025B419F7}" type="slidenum">
              <a:rPr lang="en-US" smtClean="0"/>
              <a:t>14</a:t>
            </a:fld>
            <a:endParaRPr lang="en-US"/>
          </a:p>
        </p:txBody>
      </p:sp>
    </p:spTree>
    <p:extLst>
      <p:ext uri="{BB962C8B-B14F-4D97-AF65-F5344CB8AC3E}">
        <p14:creationId xmlns:p14="http://schemas.microsoft.com/office/powerpoint/2010/main" val="2446929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4" name="Slide Number Placeholder 3"/>
          <p:cNvSpPr>
            <a:spLocks noGrp="1"/>
          </p:cNvSpPr>
          <p:nvPr>
            <p:ph type="sldNum" sz="quarter" idx="12"/>
          </p:nvPr>
        </p:nvSpPr>
        <p:spPr/>
        <p:txBody>
          <a:bodyPr/>
          <a:lstStyle/>
          <a:p>
            <a:fld id="{0940E7B8-FB44-814C-8CD1-B3F3554E5681}" type="slidenum">
              <a:rPr lang="en-US" smtClean="0"/>
              <a:t>15</a:t>
            </a:fld>
            <a:endParaRPr lang="en-US"/>
          </a:p>
        </p:txBody>
      </p:sp>
      <p:sp>
        <p:nvSpPr>
          <p:cNvPr id="5" name="TextBox 4"/>
          <p:cNvSpPr txBox="1"/>
          <p:nvPr/>
        </p:nvSpPr>
        <p:spPr>
          <a:xfrm>
            <a:off x="2304111" y="388615"/>
            <a:ext cx="6745764" cy="830997"/>
          </a:xfrm>
          <a:prstGeom prst="rect">
            <a:avLst/>
          </a:prstGeom>
          <a:noFill/>
        </p:spPr>
        <p:txBody>
          <a:bodyPr wrap="square" rtlCol="0">
            <a:spAutoFit/>
          </a:bodyPr>
          <a:lstStyle/>
          <a:p>
            <a:r>
              <a:rPr lang="en-US" sz="4800" dirty="0"/>
              <a:t>Fallout from these blasts</a:t>
            </a:r>
          </a:p>
        </p:txBody>
      </p:sp>
      <p:sp>
        <p:nvSpPr>
          <p:cNvPr id="6" name="TextBox 5"/>
          <p:cNvSpPr txBox="1"/>
          <p:nvPr/>
        </p:nvSpPr>
        <p:spPr>
          <a:xfrm>
            <a:off x="609600" y="1707127"/>
            <a:ext cx="11091389" cy="4750339"/>
          </a:xfrm>
          <a:prstGeom prst="rect">
            <a:avLst/>
          </a:prstGeom>
          <a:noFill/>
        </p:spPr>
        <p:txBody>
          <a:bodyPr wrap="square" rtlCol="0">
            <a:spAutoFit/>
          </a:bodyPr>
          <a:lstStyle/>
          <a:p>
            <a:pPr>
              <a:lnSpc>
                <a:spcPct val="110000"/>
              </a:lnSpc>
              <a:buFont typeface="Times" charset="0"/>
              <a:buNone/>
            </a:pPr>
            <a:r>
              <a:rPr lang="en-US" sz="2667" dirty="0"/>
              <a:t>The first idea: </a:t>
            </a:r>
            <a:r>
              <a:rPr lang="en-US" sz="2667" b="1" dirty="0"/>
              <a:t>Try Artificial Intelligence . . .</a:t>
            </a:r>
          </a:p>
          <a:p>
            <a:pPr>
              <a:lnSpc>
                <a:spcPct val="110000"/>
              </a:lnSpc>
              <a:buFont typeface="Times" charset="0"/>
              <a:buNone/>
            </a:pPr>
            <a:endParaRPr lang="en-US" sz="3200" b="1" dirty="0"/>
          </a:p>
          <a:p>
            <a:pPr>
              <a:lnSpc>
                <a:spcPct val="110000"/>
              </a:lnSpc>
              <a:buFont typeface="Times" charset="0"/>
              <a:buNone/>
            </a:pPr>
            <a:r>
              <a:rPr lang="en-US" sz="2667" dirty="0"/>
              <a:t>DARPA Speech Understanding Research Project (1972-75)</a:t>
            </a:r>
          </a:p>
          <a:p>
            <a:pPr lvl="1">
              <a:lnSpc>
                <a:spcPct val="110000"/>
              </a:lnSpc>
            </a:pPr>
            <a:r>
              <a:rPr lang="en-US" sz="2400" dirty="0"/>
              <a:t>Used classical AI to try to “</a:t>
            </a:r>
            <a:r>
              <a:rPr lang="en-US" sz="2400" dirty="0">
                <a:solidFill>
                  <a:srgbClr val="FF0000"/>
                </a:solidFill>
              </a:rPr>
              <a:t>understand what is being said </a:t>
            </a:r>
            <a:br>
              <a:rPr lang="en-US" sz="2400" dirty="0">
                <a:solidFill>
                  <a:srgbClr val="FF0000"/>
                </a:solidFill>
              </a:rPr>
            </a:br>
            <a:r>
              <a:rPr lang="en-US" sz="2400" dirty="0">
                <a:solidFill>
                  <a:srgbClr val="FF0000"/>
                </a:solidFill>
              </a:rPr>
              <a:t>                                                  with something of the facility of a native speaker</a:t>
            </a:r>
            <a:r>
              <a:rPr lang="en-US" sz="2400" dirty="0"/>
              <a:t>”  </a:t>
            </a:r>
          </a:p>
          <a:p>
            <a:pPr lvl="1">
              <a:lnSpc>
                <a:spcPct val="110000"/>
              </a:lnSpc>
            </a:pPr>
            <a:r>
              <a:rPr lang="en-US" sz="2400" dirty="0"/>
              <a:t>DARPA SUR was viewed as a failure; funding was cut off after three years</a:t>
            </a:r>
          </a:p>
          <a:p>
            <a:pPr lvl="1">
              <a:lnSpc>
                <a:spcPct val="110000"/>
              </a:lnSpc>
            </a:pPr>
            <a:endParaRPr lang="en-US" sz="2667" dirty="0"/>
          </a:p>
          <a:p>
            <a:pPr>
              <a:lnSpc>
                <a:spcPct val="110000"/>
              </a:lnSpc>
              <a:buFont typeface="Times" charset="0"/>
              <a:buNone/>
            </a:pPr>
            <a:r>
              <a:rPr lang="en-US" sz="2667" dirty="0"/>
              <a:t>The second idea: </a:t>
            </a:r>
            <a:r>
              <a:rPr lang="en-US" sz="2667" b="1" dirty="0"/>
              <a:t>Give Up.</a:t>
            </a:r>
            <a:endParaRPr lang="en-US" sz="4267" b="1" dirty="0"/>
          </a:p>
          <a:p>
            <a:pPr>
              <a:lnSpc>
                <a:spcPct val="110000"/>
              </a:lnSpc>
              <a:buFont typeface="Times" charset="0"/>
              <a:buNone/>
            </a:pPr>
            <a:r>
              <a:rPr lang="en-US" sz="4267" b="1" i="1" dirty="0"/>
              <a:t>         </a:t>
            </a:r>
            <a:r>
              <a:rPr lang="en-US" sz="2400" b="1" i="1" dirty="0"/>
              <a:t>1975-1986: No U.S. research funding for MT or ASR</a:t>
            </a:r>
            <a:endParaRPr lang="en-US" sz="2400" dirty="0"/>
          </a:p>
          <a:p>
            <a:endParaRPr lang="en-US" sz="2400" dirty="0"/>
          </a:p>
        </p:txBody>
      </p:sp>
    </p:spTree>
    <p:extLst>
      <p:ext uri="{BB962C8B-B14F-4D97-AF65-F5344CB8AC3E}">
        <p14:creationId xmlns:p14="http://schemas.microsoft.com/office/powerpoint/2010/main" val="3111103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4" name="Slide Number Placeholder 3"/>
          <p:cNvSpPr>
            <a:spLocks noGrp="1"/>
          </p:cNvSpPr>
          <p:nvPr>
            <p:ph type="sldNum" sz="quarter" idx="12"/>
          </p:nvPr>
        </p:nvSpPr>
        <p:spPr/>
        <p:txBody>
          <a:bodyPr/>
          <a:lstStyle/>
          <a:p>
            <a:fld id="{0940E7B8-FB44-814C-8CD1-B3F3554E5681}" type="slidenum">
              <a:rPr lang="en-US" smtClean="0"/>
              <a:t>16</a:t>
            </a:fld>
            <a:endParaRPr lang="en-US"/>
          </a:p>
        </p:txBody>
      </p:sp>
      <p:sp>
        <p:nvSpPr>
          <p:cNvPr id="5" name="TextBox 4"/>
          <p:cNvSpPr txBox="1"/>
          <p:nvPr/>
        </p:nvSpPr>
        <p:spPr>
          <a:xfrm>
            <a:off x="1762781" y="541285"/>
            <a:ext cx="8355867" cy="5426422"/>
          </a:xfrm>
          <a:prstGeom prst="rect">
            <a:avLst/>
          </a:prstGeom>
          <a:noFill/>
        </p:spPr>
        <p:txBody>
          <a:bodyPr wrap="square" rtlCol="0">
            <a:spAutoFit/>
          </a:bodyPr>
          <a:lstStyle/>
          <a:p>
            <a:r>
              <a:rPr lang="en-US" sz="2933" dirty="0"/>
              <a:t>Pierce was far from the only person </a:t>
            </a:r>
            <a:br>
              <a:rPr lang="en-US" sz="2933" dirty="0"/>
            </a:br>
            <a:r>
              <a:rPr lang="en-US" sz="2933" dirty="0"/>
              <a:t>     with a jaundiced view of R&amp;D investment </a:t>
            </a:r>
            <a:br>
              <a:rPr lang="en-US" sz="2933" dirty="0"/>
            </a:br>
            <a:r>
              <a:rPr lang="en-US" sz="2933" dirty="0"/>
              <a:t>        in the area of human language technology.</a:t>
            </a:r>
          </a:p>
          <a:p>
            <a:endParaRPr lang="en-US" sz="2933" dirty="0"/>
          </a:p>
          <a:p>
            <a:r>
              <a:rPr lang="en-US" sz="2933" dirty="0"/>
              <a:t>By the mid 1980s, </a:t>
            </a:r>
            <a:br>
              <a:rPr lang="en-US" sz="2933" dirty="0"/>
            </a:br>
            <a:r>
              <a:rPr lang="en-US" sz="2933" dirty="0"/>
              <a:t>     many informed American research managers </a:t>
            </a:r>
            <a:br>
              <a:rPr lang="en-US" sz="2933" dirty="0"/>
            </a:br>
            <a:r>
              <a:rPr lang="en-US" sz="2933" dirty="0"/>
              <a:t>          were equally skeptical about the prospects.</a:t>
            </a:r>
          </a:p>
          <a:p>
            <a:endParaRPr lang="en-US" sz="2933" dirty="0"/>
          </a:p>
          <a:p>
            <a:r>
              <a:rPr lang="en-US" sz="2933" dirty="0"/>
              <a:t>At the same time, </a:t>
            </a:r>
            <a:br>
              <a:rPr lang="en-US" sz="2933" dirty="0"/>
            </a:br>
            <a:r>
              <a:rPr lang="en-US" sz="2933" dirty="0"/>
              <a:t>    many people believed that HLT was needed </a:t>
            </a:r>
            <a:br>
              <a:rPr lang="en-US" sz="2933" dirty="0"/>
            </a:br>
            <a:r>
              <a:rPr lang="en-US" sz="2933" dirty="0"/>
              <a:t>          and in principle was feasible.</a:t>
            </a:r>
          </a:p>
          <a:p>
            <a:endParaRPr lang="en-US" sz="2400" dirty="0"/>
          </a:p>
        </p:txBody>
      </p:sp>
    </p:spTree>
    <p:extLst>
      <p:ext uri="{BB962C8B-B14F-4D97-AF65-F5344CB8AC3E}">
        <p14:creationId xmlns:p14="http://schemas.microsoft.com/office/powerpoint/2010/main" val="98754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1138173" y="235944"/>
            <a:ext cx="10718881" cy="830997"/>
          </a:xfrm>
          <a:prstGeom prst="rect">
            <a:avLst/>
          </a:prstGeom>
          <a:noFill/>
        </p:spPr>
        <p:txBody>
          <a:bodyPr wrap="square" rtlCol="0">
            <a:spAutoFit/>
          </a:bodyPr>
          <a:lstStyle/>
          <a:p>
            <a:r>
              <a:rPr lang="en-US" sz="4800" dirty="0"/>
              <a:t>So in 1985, DARPA restarted HLT support</a:t>
            </a:r>
          </a:p>
        </p:txBody>
      </p:sp>
      <p:sp>
        <p:nvSpPr>
          <p:cNvPr id="6" name="TextBox 5"/>
          <p:cNvSpPr txBox="1"/>
          <p:nvPr/>
        </p:nvSpPr>
        <p:spPr>
          <a:xfrm>
            <a:off x="609601" y="1264267"/>
            <a:ext cx="10855425" cy="4764638"/>
          </a:xfrm>
          <a:prstGeom prst="rect">
            <a:avLst/>
          </a:prstGeom>
          <a:noFill/>
        </p:spPr>
        <p:txBody>
          <a:bodyPr wrap="square" rtlCol="0">
            <a:spAutoFit/>
          </a:bodyPr>
          <a:lstStyle/>
          <a:p>
            <a:pPr>
              <a:lnSpc>
                <a:spcPct val="90000"/>
              </a:lnSpc>
              <a:buFont typeface="Times" charset="0"/>
              <a:buNone/>
            </a:pPr>
            <a:r>
              <a:rPr lang="en-US" sz="2400" dirty="0"/>
              <a:t>Some smart program managers had an idea.</a:t>
            </a:r>
          </a:p>
          <a:p>
            <a:pPr>
              <a:lnSpc>
                <a:spcPct val="90000"/>
              </a:lnSpc>
              <a:buFont typeface="Times" charset="0"/>
              <a:buNone/>
            </a:pPr>
            <a:endParaRPr lang="en-US" sz="3809" dirty="0"/>
          </a:p>
          <a:p>
            <a:pPr>
              <a:lnSpc>
                <a:spcPct val="90000"/>
              </a:lnSpc>
              <a:spcAft>
                <a:spcPts val="800"/>
              </a:spcAft>
            </a:pPr>
            <a:r>
              <a:rPr lang="en-US" sz="2400" dirty="0"/>
              <a:t>They designed a speech recognition research program that</a:t>
            </a:r>
          </a:p>
          <a:p>
            <a:pPr marL="990575" lvl="1" indent="-380990">
              <a:lnSpc>
                <a:spcPct val="90000"/>
              </a:lnSpc>
              <a:spcAft>
                <a:spcPts val="800"/>
              </a:spcAft>
              <a:buFont typeface="Arial"/>
              <a:buChar char="•"/>
            </a:pPr>
            <a:r>
              <a:rPr lang="en-US" sz="2400" dirty="0"/>
              <a:t>protects against “</a:t>
            </a:r>
            <a:r>
              <a:rPr lang="en-US" sz="2400" dirty="0">
                <a:solidFill>
                  <a:srgbClr val="FF0000"/>
                </a:solidFill>
              </a:rPr>
              <a:t>glamour and deceit</a:t>
            </a:r>
            <a:r>
              <a:rPr lang="en-US" sz="2400" dirty="0"/>
              <a:t>”</a:t>
            </a:r>
          </a:p>
          <a:p>
            <a:pPr lvl="2">
              <a:lnSpc>
                <a:spcPct val="90000"/>
              </a:lnSpc>
              <a:spcAft>
                <a:spcPts val="800"/>
              </a:spcAft>
            </a:pPr>
            <a:r>
              <a:rPr lang="en-US" sz="2400" dirty="0"/>
              <a:t>  because there is a well-defined, objective evaluation metric </a:t>
            </a:r>
          </a:p>
          <a:p>
            <a:pPr lvl="2">
              <a:lnSpc>
                <a:spcPct val="90000"/>
              </a:lnSpc>
              <a:spcAft>
                <a:spcPts val="800"/>
              </a:spcAft>
            </a:pPr>
            <a:r>
              <a:rPr lang="en-US" sz="2400" dirty="0"/>
              <a:t>  applied by a neutral agent (NIST) </a:t>
            </a:r>
          </a:p>
          <a:p>
            <a:pPr lvl="2">
              <a:lnSpc>
                <a:spcPct val="90000"/>
              </a:lnSpc>
              <a:spcAft>
                <a:spcPts val="800"/>
              </a:spcAft>
            </a:pPr>
            <a:r>
              <a:rPr lang="en-US" sz="2400" dirty="0"/>
              <a:t>  on shared data sets; and</a:t>
            </a:r>
          </a:p>
          <a:p>
            <a:pPr marL="990575" lvl="1" indent="-380990">
              <a:lnSpc>
                <a:spcPct val="90000"/>
              </a:lnSpc>
              <a:spcAft>
                <a:spcPts val="800"/>
              </a:spcAft>
              <a:buFont typeface="Arial"/>
              <a:buChar char="•"/>
            </a:pPr>
            <a:r>
              <a:rPr lang="en-US" sz="2400" dirty="0"/>
              <a:t>and ensures that “</a:t>
            </a:r>
            <a:r>
              <a:rPr lang="en-US" sz="2400" dirty="0">
                <a:solidFill>
                  <a:srgbClr val="FF0000"/>
                </a:solidFill>
              </a:rPr>
              <a:t>simple, clear, sure knowledge is gained</a:t>
            </a:r>
            <a:r>
              <a:rPr lang="en-US" sz="2400" dirty="0"/>
              <a:t>”</a:t>
            </a:r>
          </a:p>
          <a:p>
            <a:pPr lvl="2">
              <a:lnSpc>
                <a:spcPct val="90000"/>
              </a:lnSpc>
              <a:spcAft>
                <a:spcPts val="800"/>
              </a:spcAft>
            </a:pPr>
            <a:r>
              <a:rPr lang="en-US" sz="2400" dirty="0"/>
              <a:t>  because participants must reveal their methods</a:t>
            </a:r>
          </a:p>
          <a:p>
            <a:pPr lvl="2">
              <a:lnSpc>
                <a:spcPct val="90000"/>
              </a:lnSpc>
              <a:spcAft>
                <a:spcPts val="800"/>
              </a:spcAft>
            </a:pPr>
            <a:r>
              <a:rPr lang="en-US" sz="2400" dirty="0"/>
              <a:t>  to the sponsor and to one another</a:t>
            </a:r>
          </a:p>
          <a:p>
            <a:pPr lvl="2">
              <a:lnSpc>
                <a:spcPct val="90000"/>
              </a:lnSpc>
              <a:spcAft>
                <a:spcPts val="800"/>
              </a:spcAft>
            </a:pPr>
            <a:r>
              <a:rPr lang="en-US" sz="2400" dirty="0"/>
              <a:t>  at the time that the evaluation results are presented</a:t>
            </a:r>
            <a:endParaRPr lang="en-US" sz="2400" dirty="0">
              <a:solidFill>
                <a:srgbClr val="FF0000"/>
              </a:solidFill>
            </a:endParaRPr>
          </a:p>
        </p:txBody>
      </p:sp>
      <p:sp>
        <p:nvSpPr>
          <p:cNvPr id="4" name="Slide Number Placeholder 3">
            <a:extLst>
              <a:ext uri="{FF2B5EF4-FFF2-40B4-BE49-F238E27FC236}">
                <a16:creationId xmlns:a16="http://schemas.microsoft.com/office/drawing/2014/main" id="{B489116A-80E7-CF40-8CE9-6AA3FF559668}"/>
              </a:ext>
            </a:extLst>
          </p:cNvPr>
          <p:cNvSpPr>
            <a:spLocks noGrp="1"/>
          </p:cNvSpPr>
          <p:nvPr>
            <p:ph type="sldNum" sz="quarter" idx="12"/>
          </p:nvPr>
        </p:nvSpPr>
        <p:spPr/>
        <p:txBody>
          <a:bodyPr/>
          <a:lstStyle/>
          <a:p>
            <a:fld id="{C35370AA-03E0-1043-8237-26F025B419F7}" type="slidenum">
              <a:rPr lang="en-US" smtClean="0"/>
              <a:t>17</a:t>
            </a:fld>
            <a:endParaRPr lang="en-US"/>
          </a:p>
        </p:txBody>
      </p:sp>
    </p:spTree>
    <p:extLst>
      <p:ext uri="{BB962C8B-B14F-4D97-AF65-F5344CB8AC3E}">
        <p14:creationId xmlns:p14="http://schemas.microsoft.com/office/powerpoint/2010/main" val="1801019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749531" y="319219"/>
            <a:ext cx="10174168" cy="666786"/>
          </a:xfrm>
          <a:prstGeom prst="rect">
            <a:avLst/>
          </a:prstGeom>
          <a:noFill/>
        </p:spPr>
        <p:txBody>
          <a:bodyPr wrap="square" rtlCol="0">
            <a:spAutoFit/>
          </a:bodyPr>
          <a:lstStyle/>
          <a:p>
            <a:r>
              <a:rPr lang="en-US" sz="3733" b="1" dirty="0"/>
              <a:t>Needed: Published data and well-defined metrics</a:t>
            </a:r>
          </a:p>
        </p:txBody>
      </p:sp>
      <p:sp>
        <p:nvSpPr>
          <p:cNvPr id="6" name="TextBox 5"/>
          <p:cNvSpPr txBox="1"/>
          <p:nvPr/>
        </p:nvSpPr>
        <p:spPr>
          <a:xfrm>
            <a:off x="609601" y="1582215"/>
            <a:ext cx="11244071" cy="4606517"/>
          </a:xfrm>
          <a:prstGeom prst="rect">
            <a:avLst/>
          </a:prstGeom>
          <a:noFill/>
        </p:spPr>
        <p:txBody>
          <a:bodyPr wrap="square" rtlCol="0">
            <a:spAutoFit/>
          </a:bodyPr>
          <a:lstStyle/>
          <a:p>
            <a:r>
              <a:rPr lang="en-US" sz="2667" dirty="0"/>
              <a:t>David </a:t>
            </a:r>
            <a:r>
              <a:rPr lang="en-US" sz="2667" dirty="0" err="1"/>
              <a:t>Pallett</a:t>
            </a:r>
            <a:r>
              <a:rPr lang="en-US" sz="2667" dirty="0"/>
              <a:t>, "Performance Assessment of Automatic Speech Recognizers”,</a:t>
            </a:r>
            <a:br>
              <a:rPr lang="en-US" sz="2667" dirty="0"/>
            </a:br>
            <a:r>
              <a:rPr lang="en-US" sz="2667" dirty="0"/>
              <a:t>   </a:t>
            </a:r>
            <a:r>
              <a:rPr lang="en-US" sz="2667" i="1" dirty="0"/>
              <a:t>J. of Research of the National Bureau of Standards</a:t>
            </a:r>
            <a:r>
              <a:rPr lang="en-US" sz="2667" dirty="0"/>
              <a:t>, 1985:</a:t>
            </a:r>
          </a:p>
          <a:p>
            <a:endParaRPr lang="en-US" sz="2400" dirty="0"/>
          </a:p>
          <a:p>
            <a:r>
              <a:rPr lang="en-US" sz="2400" dirty="0">
                <a:solidFill>
                  <a:srgbClr val="FF0000"/>
                </a:solidFill>
              </a:rPr>
              <a:t>Definitive tests to fully characterize automatic speech recognizer or system performance cannot be specified at present. However, it is possible to design and conduct performance assessment tests that make use of widely available speech data bases, use test procedures similar to those used by others, and that are well documented. These tests provide valuable benchmark data and informative, though limited, predictive power.</a:t>
            </a:r>
          </a:p>
          <a:p>
            <a:r>
              <a:rPr lang="en-US" sz="2400" b="1" dirty="0">
                <a:solidFill>
                  <a:srgbClr val="FF0000"/>
                </a:solidFill>
              </a:rPr>
              <a:t>By contrast, tests that make use of speech data bases that are not made available to others and for which the test procedures and results are poorly documented provide little objective information on system performance.</a:t>
            </a:r>
          </a:p>
          <a:p>
            <a:endParaRPr lang="en-US" sz="2400" dirty="0"/>
          </a:p>
        </p:txBody>
      </p:sp>
      <p:sp>
        <p:nvSpPr>
          <p:cNvPr id="4" name="Slide Number Placeholder 3">
            <a:extLst>
              <a:ext uri="{FF2B5EF4-FFF2-40B4-BE49-F238E27FC236}">
                <a16:creationId xmlns:a16="http://schemas.microsoft.com/office/drawing/2014/main" id="{7C179F33-9883-0045-BEDB-891F9EF0BA46}"/>
              </a:ext>
            </a:extLst>
          </p:cNvPr>
          <p:cNvSpPr>
            <a:spLocks noGrp="1"/>
          </p:cNvSpPr>
          <p:nvPr>
            <p:ph type="sldNum" sz="quarter" idx="12"/>
          </p:nvPr>
        </p:nvSpPr>
        <p:spPr/>
        <p:txBody>
          <a:bodyPr/>
          <a:lstStyle/>
          <a:p>
            <a:fld id="{C35370AA-03E0-1043-8237-26F025B419F7}" type="slidenum">
              <a:rPr lang="en-US" smtClean="0"/>
              <a:t>18</a:t>
            </a:fld>
            <a:endParaRPr lang="en-US"/>
          </a:p>
        </p:txBody>
      </p:sp>
    </p:spTree>
    <p:extLst>
      <p:ext uri="{BB962C8B-B14F-4D97-AF65-F5344CB8AC3E}">
        <p14:creationId xmlns:p14="http://schemas.microsoft.com/office/powerpoint/2010/main" val="1342032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1970986" y="235944"/>
            <a:ext cx="7203812" cy="830997"/>
          </a:xfrm>
          <a:prstGeom prst="rect">
            <a:avLst/>
          </a:prstGeom>
          <a:noFill/>
        </p:spPr>
        <p:txBody>
          <a:bodyPr wrap="square" rtlCol="0">
            <a:spAutoFit/>
          </a:bodyPr>
          <a:lstStyle/>
          <a:p>
            <a:r>
              <a:rPr lang="en-US" sz="4800" dirty="0"/>
              <a:t>“Common Task” structure</a:t>
            </a:r>
          </a:p>
        </p:txBody>
      </p:sp>
      <p:sp>
        <p:nvSpPr>
          <p:cNvPr id="6" name="TextBox 5"/>
          <p:cNvSpPr txBox="1"/>
          <p:nvPr/>
        </p:nvSpPr>
        <p:spPr>
          <a:xfrm>
            <a:off x="609600" y="1485062"/>
            <a:ext cx="11091389" cy="4976427"/>
          </a:xfrm>
          <a:prstGeom prst="rect">
            <a:avLst/>
          </a:prstGeom>
          <a:noFill/>
        </p:spPr>
        <p:txBody>
          <a:bodyPr wrap="square" rtlCol="0">
            <a:spAutoFit/>
          </a:bodyPr>
          <a:lstStyle/>
          <a:p>
            <a:pPr marL="457189" indent="-457189">
              <a:buFont typeface="Arial"/>
              <a:buChar char="•"/>
            </a:pPr>
            <a:r>
              <a:rPr lang="en-US" sz="2667" dirty="0"/>
              <a:t>A detailed task definition and “evaluation plan”</a:t>
            </a:r>
          </a:p>
          <a:p>
            <a:pPr lvl="1"/>
            <a:r>
              <a:rPr lang="en-US" sz="2667" dirty="0"/>
              <a:t>   developed in consultation with researchers</a:t>
            </a:r>
          </a:p>
          <a:p>
            <a:pPr lvl="1"/>
            <a:r>
              <a:rPr lang="en-US" sz="2667" dirty="0"/>
              <a:t>   and published as the first step in the project.</a:t>
            </a:r>
          </a:p>
          <a:p>
            <a:pPr marL="457189" indent="-457189">
              <a:buFont typeface="Arial"/>
              <a:buChar char="•"/>
            </a:pPr>
            <a:r>
              <a:rPr lang="en-US" sz="2667" dirty="0"/>
              <a:t>Automatic evaluation software</a:t>
            </a:r>
          </a:p>
          <a:p>
            <a:pPr lvl="1"/>
            <a:r>
              <a:rPr lang="en-US" sz="2667" dirty="0"/>
              <a:t>   written and maintained by NIST</a:t>
            </a:r>
          </a:p>
          <a:p>
            <a:pPr lvl="1"/>
            <a:r>
              <a:rPr lang="en-US" sz="2667" dirty="0"/>
              <a:t>   and published at the start of the project.</a:t>
            </a:r>
          </a:p>
          <a:p>
            <a:pPr marL="457189" indent="-457189">
              <a:buFont typeface="Arial"/>
              <a:buChar char="•"/>
            </a:pPr>
            <a:r>
              <a:rPr lang="en-US" sz="2667" b="1" dirty="0">
                <a:solidFill>
                  <a:srgbClr val="FF0000"/>
                </a:solidFill>
              </a:rPr>
              <a:t>Shared data:</a:t>
            </a:r>
          </a:p>
          <a:p>
            <a:pPr lvl="1"/>
            <a:r>
              <a:rPr lang="en-US" sz="2667" dirty="0"/>
              <a:t>   Training and “</a:t>
            </a:r>
            <a:r>
              <a:rPr lang="en-US" sz="2667" dirty="0" err="1"/>
              <a:t>dev</a:t>
            </a:r>
            <a:r>
              <a:rPr lang="en-US" sz="2667" dirty="0"/>
              <a:t>(</a:t>
            </a:r>
            <a:r>
              <a:rPr lang="en-US" sz="2667" dirty="0" err="1"/>
              <a:t>elopment</a:t>
            </a:r>
            <a:r>
              <a:rPr lang="en-US" sz="2667" dirty="0"/>
              <a:t>) test” data</a:t>
            </a:r>
            <a:br>
              <a:rPr lang="en-US" sz="2667" dirty="0"/>
            </a:br>
            <a:r>
              <a:rPr lang="en-US" sz="2667" dirty="0"/>
              <a:t>                      is published at start of project;</a:t>
            </a:r>
          </a:p>
          <a:p>
            <a:pPr lvl="1"/>
            <a:r>
              <a:rPr lang="en-US" sz="2667" dirty="0"/>
              <a:t>   “</a:t>
            </a:r>
            <a:r>
              <a:rPr lang="en-US" sz="2667" dirty="0" err="1"/>
              <a:t>eval</a:t>
            </a:r>
            <a:r>
              <a:rPr lang="en-US" sz="2667" dirty="0"/>
              <a:t>(</a:t>
            </a:r>
            <a:r>
              <a:rPr lang="en-US" sz="2667" dirty="0" err="1"/>
              <a:t>uation</a:t>
            </a:r>
            <a:r>
              <a:rPr lang="en-US" sz="2667" dirty="0"/>
              <a:t>) test” data is withheld </a:t>
            </a:r>
            <a:br>
              <a:rPr lang="en-US" sz="2667" dirty="0"/>
            </a:br>
            <a:r>
              <a:rPr lang="en-US" sz="2667" dirty="0"/>
              <a:t>                     for periodic public evaluations</a:t>
            </a:r>
          </a:p>
          <a:p>
            <a:endParaRPr lang="en-US" sz="2400" dirty="0"/>
          </a:p>
        </p:txBody>
      </p:sp>
      <p:sp>
        <p:nvSpPr>
          <p:cNvPr id="4" name="Slide Number Placeholder 3">
            <a:extLst>
              <a:ext uri="{FF2B5EF4-FFF2-40B4-BE49-F238E27FC236}">
                <a16:creationId xmlns:a16="http://schemas.microsoft.com/office/drawing/2014/main" id="{F216ABBA-2014-1B44-829C-F7C45712FB91}"/>
              </a:ext>
            </a:extLst>
          </p:cNvPr>
          <p:cNvSpPr>
            <a:spLocks noGrp="1"/>
          </p:cNvSpPr>
          <p:nvPr>
            <p:ph type="sldNum" sz="quarter" idx="12"/>
          </p:nvPr>
        </p:nvSpPr>
        <p:spPr/>
        <p:txBody>
          <a:bodyPr/>
          <a:lstStyle/>
          <a:p>
            <a:fld id="{C35370AA-03E0-1043-8237-26F025B419F7}" type="slidenum">
              <a:rPr lang="en-US" smtClean="0"/>
              <a:t>19</a:t>
            </a:fld>
            <a:endParaRPr lang="en-US"/>
          </a:p>
        </p:txBody>
      </p:sp>
    </p:spTree>
    <p:extLst>
      <p:ext uri="{BB962C8B-B14F-4D97-AF65-F5344CB8AC3E}">
        <p14:creationId xmlns:p14="http://schemas.microsoft.com/office/powerpoint/2010/main" val="2014960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7E635A-1C31-1F4E-93EB-6B5388BFF741}"/>
              </a:ext>
            </a:extLst>
          </p:cNvPr>
          <p:cNvSpPr txBox="1"/>
          <p:nvPr/>
        </p:nvSpPr>
        <p:spPr>
          <a:xfrm>
            <a:off x="695739" y="765312"/>
            <a:ext cx="10545417" cy="4555093"/>
          </a:xfrm>
          <a:prstGeom prst="rect">
            <a:avLst/>
          </a:prstGeom>
          <a:noFill/>
        </p:spPr>
        <p:txBody>
          <a:bodyPr wrap="square" rtlCol="0">
            <a:spAutoFit/>
          </a:bodyPr>
          <a:lstStyle/>
          <a:p>
            <a:r>
              <a:rPr lang="en-US" sz="3200" dirty="0"/>
              <a:t>Abstract: </a:t>
            </a:r>
          </a:p>
          <a:p>
            <a:endParaRPr lang="en-US" dirty="0"/>
          </a:p>
          <a:p>
            <a:r>
              <a:rPr lang="en-US" sz="2400" dirty="0">
                <a:solidFill>
                  <a:srgbClr val="C00000"/>
                </a:solidFill>
              </a:rPr>
              <a:t>Over the course of half a century, DARPA's Human Language Technology program created capabilities such as speech recognition, machine translation, and text understanding, turning them from science fiction fantasies to everyday practical fact. </a:t>
            </a:r>
          </a:p>
          <a:p>
            <a:endParaRPr lang="en-US" sz="2400" dirty="0">
              <a:solidFill>
                <a:srgbClr val="C00000"/>
              </a:solidFill>
            </a:endParaRPr>
          </a:p>
          <a:p>
            <a:r>
              <a:rPr lang="en-US" sz="2400" dirty="0">
                <a:solidFill>
                  <a:srgbClr val="C00000"/>
                </a:solidFill>
              </a:rPr>
              <a:t>This sustained success was based on the development of the Common Task Method, which allowed decades of incremental progress in advance of commercial viability. I'll describe the origin and (sometimes counter-intuitive) progress of this method, distinguish it from other uses of benchmarking, and speculate about its future.</a:t>
            </a:r>
          </a:p>
        </p:txBody>
      </p:sp>
      <p:sp>
        <p:nvSpPr>
          <p:cNvPr id="3" name="Date Placeholder 2">
            <a:extLst>
              <a:ext uri="{FF2B5EF4-FFF2-40B4-BE49-F238E27FC236}">
                <a16:creationId xmlns:a16="http://schemas.microsoft.com/office/drawing/2014/main" id="{86FA7CF4-6F42-C84B-B2A3-2D9D41BC69C1}"/>
              </a:ext>
            </a:extLst>
          </p:cNvPr>
          <p:cNvSpPr>
            <a:spLocks noGrp="1"/>
          </p:cNvSpPr>
          <p:nvPr>
            <p:ph type="dt" sz="half" idx="10"/>
          </p:nvPr>
        </p:nvSpPr>
        <p:spPr/>
        <p:txBody>
          <a:bodyPr/>
          <a:lstStyle/>
          <a:p>
            <a:r>
              <a:rPr lang="en-US"/>
              <a:t>8/5/2021</a:t>
            </a:r>
          </a:p>
        </p:txBody>
      </p:sp>
      <p:sp>
        <p:nvSpPr>
          <p:cNvPr id="4" name="Footer Placeholder 3">
            <a:extLst>
              <a:ext uri="{FF2B5EF4-FFF2-40B4-BE49-F238E27FC236}">
                <a16:creationId xmlns:a16="http://schemas.microsoft.com/office/drawing/2014/main" id="{CC805B0A-8A96-124D-966D-B80B0D3E2460}"/>
              </a:ext>
            </a:extLst>
          </p:cNvPr>
          <p:cNvSpPr>
            <a:spLocks noGrp="1"/>
          </p:cNvSpPr>
          <p:nvPr>
            <p:ph type="ftr" sz="quarter" idx="11"/>
          </p:nvPr>
        </p:nvSpPr>
        <p:spPr/>
        <p:txBody>
          <a:bodyPr/>
          <a:lstStyle/>
          <a:p>
            <a:r>
              <a:rPr lang="en-US"/>
              <a:t>ACL2021: Benchmarking Workshop</a:t>
            </a:r>
          </a:p>
        </p:txBody>
      </p:sp>
      <p:sp>
        <p:nvSpPr>
          <p:cNvPr id="5" name="Slide Number Placeholder 4">
            <a:extLst>
              <a:ext uri="{FF2B5EF4-FFF2-40B4-BE49-F238E27FC236}">
                <a16:creationId xmlns:a16="http://schemas.microsoft.com/office/drawing/2014/main" id="{2C84AA1D-A499-F246-871E-1936C5C39D37}"/>
              </a:ext>
            </a:extLst>
          </p:cNvPr>
          <p:cNvSpPr>
            <a:spLocks noGrp="1"/>
          </p:cNvSpPr>
          <p:nvPr>
            <p:ph type="sldNum" sz="quarter" idx="12"/>
          </p:nvPr>
        </p:nvSpPr>
        <p:spPr/>
        <p:txBody>
          <a:bodyPr/>
          <a:lstStyle/>
          <a:p>
            <a:fld id="{C35370AA-03E0-1043-8237-26F025B419F7}" type="slidenum">
              <a:rPr lang="en-US" smtClean="0"/>
              <a:t>2</a:t>
            </a:fld>
            <a:endParaRPr lang="en-US"/>
          </a:p>
        </p:txBody>
      </p:sp>
    </p:spTree>
    <p:extLst>
      <p:ext uri="{BB962C8B-B14F-4D97-AF65-F5344CB8AC3E}">
        <p14:creationId xmlns:p14="http://schemas.microsoft.com/office/powerpoint/2010/main" val="222846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2345752" y="319219"/>
            <a:ext cx="5843553" cy="830997"/>
          </a:xfrm>
          <a:prstGeom prst="rect">
            <a:avLst/>
          </a:prstGeom>
          <a:noFill/>
        </p:spPr>
        <p:txBody>
          <a:bodyPr wrap="square" rtlCol="0">
            <a:spAutoFit/>
          </a:bodyPr>
          <a:lstStyle/>
          <a:p>
            <a:r>
              <a:rPr lang="en-US" sz="4800" dirty="0"/>
              <a:t>Not everyone liked it</a:t>
            </a:r>
          </a:p>
        </p:txBody>
      </p:sp>
      <p:sp>
        <p:nvSpPr>
          <p:cNvPr id="6" name="TextBox 5"/>
          <p:cNvSpPr txBox="1"/>
          <p:nvPr/>
        </p:nvSpPr>
        <p:spPr>
          <a:xfrm>
            <a:off x="1984866" y="1637732"/>
            <a:ext cx="7179709" cy="4598823"/>
          </a:xfrm>
          <a:prstGeom prst="rect">
            <a:avLst/>
          </a:prstGeom>
          <a:noFill/>
        </p:spPr>
        <p:txBody>
          <a:bodyPr wrap="square" rtlCol="0">
            <a:spAutoFit/>
          </a:bodyPr>
          <a:lstStyle/>
          <a:p>
            <a:pPr>
              <a:lnSpc>
                <a:spcPct val="90000"/>
              </a:lnSpc>
              <a:buFont typeface="Times" charset="0"/>
              <a:buNone/>
            </a:pPr>
            <a:r>
              <a:rPr lang="en-US" sz="2667" dirty="0"/>
              <a:t>Many </a:t>
            </a:r>
            <a:r>
              <a:rPr lang="en-US" sz="2667" dirty="0" err="1"/>
              <a:t>Piercians</a:t>
            </a:r>
            <a:r>
              <a:rPr lang="en-US" sz="2667" dirty="0"/>
              <a:t> were skeptical:</a:t>
            </a:r>
          </a:p>
          <a:p>
            <a:pPr>
              <a:lnSpc>
                <a:spcPct val="90000"/>
              </a:lnSpc>
              <a:buFont typeface="Times" charset="0"/>
              <a:buNone/>
            </a:pPr>
            <a:r>
              <a:rPr lang="en-US" sz="2667" dirty="0"/>
              <a:t>       “You can’t turn water into gasoline,</a:t>
            </a:r>
            <a:br>
              <a:rPr lang="en-US" sz="2667" dirty="0"/>
            </a:br>
            <a:r>
              <a:rPr lang="en-US" sz="2667" dirty="0"/>
              <a:t>          no matter what you measure.”</a:t>
            </a:r>
          </a:p>
          <a:p>
            <a:pPr>
              <a:lnSpc>
                <a:spcPct val="90000"/>
              </a:lnSpc>
              <a:buFont typeface="Times" charset="0"/>
              <a:buNone/>
            </a:pPr>
            <a:endParaRPr lang="en-US" sz="2667" dirty="0"/>
          </a:p>
          <a:p>
            <a:pPr>
              <a:lnSpc>
                <a:spcPct val="90000"/>
              </a:lnSpc>
              <a:buFont typeface="Times" charset="0"/>
              <a:buNone/>
            </a:pPr>
            <a:r>
              <a:rPr lang="en-US" sz="2667" dirty="0"/>
              <a:t>Many researchers were disgruntled:</a:t>
            </a:r>
          </a:p>
          <a:p>
            <a:pPr>
              <a:lnSpc>
                <a:spcPct val="90000"/>
              </a:lnSpc>
              <a:buFont typeface="Times" charset="0"/>
              <a:buNone/>
            </a:pPr>
            <a:r>
              <a:rPr lang="en-US" sz="2667" dirty="0"/>
              <a:t>	      “It’s like being in first grade again --</a:t>
            </a:r>
            <a:br>
              <a:rPr lang="en-US" sz="2667" dirty="0"/>
            </a:br>
            <a:r>
              <a:rPr lang="en-US" sz="2667" dirty="0"/>
              <a:t>           you’re told  exactly what to do,</a:t>
            </a:r>
            <a:br>
              <a:rPr lang="en-US" sz="2667" dirty="0"/>
            </a:br>
            <a:r>
              <a:rPr lang="en-US" sz="2667" dirty="0"/>
              <a:t>           and then you’re tested over and over .”</a:t>
            </a:r>
          </a:p>
          <a:p>
            <a:pPr>
              <a:lnSpc>
                <a:spcPct val="90000"/>
              </a:lnSpc>
              <a:buFont typeface="Times" charset="0"/>
              <a:buNone/>
            </a:pPr>
            <a:endParaRPr lang="en-US" sz="2667" dirty="0"/>
          </a:p>
          <a:p>
            <a:pPr>
              <a:lnSpc>
                <a:spcPct val="90000"/>
              </a:lnSpc>
              <a:buFont typeface="Times" charset="0"/>
              <a:buNone/>
            </a:pPr>
            <a:endParaRPr lang="en-US" sz="2667" dirty="0"/>
          </a:p>
          <a:p>
            <a:pPr>
              <a:lnSpc>
                <a:spcPct val="90000"/>
              </a:lnSpc>
              <a:buFont typeface="Times" charset="0"/>
              <a:buNone/>
            </a:pPr>
            <a:r>
              <a:rPr lang="en-US" sz="2667" dirty="0"/>
              <a:t>                             </a:t>
            </a:r>
            <a:r>
              <a:rPr lang="en-US" sz="3200" dirty="0"/>
              <a:t>But it worked.</a:t>
            </a:r>
          </a:p>
          <a:p>
            <a:endParaRPr lang="en-US" sz="2400" dirty="0"/>
          </a:p>
        </p:txBody>
      </p:sp>
      <p:sp>
        <p:nvSpPr>
          <p:cNvPr id="4" name="Slide Number Placeholder 3">
            <a:extLst>
              <a:ext uri="{FF2B5EF4-FFF2-40B4-BE49-F238E27FC236}">
                <a16:creationId xmlns:a16="http://schemas.microsoft.com/office/drawing/2014/main" id="{7A3C7F43-51E6-3E4A-9F26-CE591BF0676E}"/>
              </a:ext>
            </a:extLst>
          </p:cNvPr>
          <p:cNvSpPr>
            <a:spLocks noGrp="1"/>
          </p:cNvSpPr>
          <p:nvPr>
            <p:ph type="sldNum" sz="quarter" idx="12"/>
          </p:nvPr>
        </p:nvSpPr>
        <p:spPr/>
        <p:txBody>
          <a:bodyPr/>
          <a:lstStyle/>
          <a:p>
            <a:fld id="{C35370AA-03E0-1043-8237-26F025B419F7}" type="slidenum">
              <a:rPr lang="en-US" smtClean="0"/>
              <a:t>20</a:t>
            </a:fld>
            <a:endParaRPr lang="en-US"/>
          </a:p>
        </p:txBody>
      </p:sp>
    </p:spTree>
    <p:extLst>
      <p:ext uri="{BB962C8B-B14F-4D97-AF65-F5344CB8AC3E}">
        <p14:creationId xmlns:p14="http://schemas.microsoft.com/office/powerpoint/2010/main" val="4140193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2678875" y="374735"/>
            <a:ext cx="5052384" cy="830997"/>
          </a:xfrm>
          <a:prstGeom prst="rect">
            <a:avLst/>
          </a:prstGeom>
          <a:noFill/>
        </p:spPr>
        <p:txBody>
          <a:bodyPr wrap="square" rtlCol="0">
            <a:spAutoFit/>
          </a:bodyPr>
          <a:lstStyle/>
          <a:p>
            <a:r>
              <a:rPr lang="en-US" sz="4800" dirty="0"/>
              <a:t>Why did it work?</a:t>
            </a:r>
          </a:p>
        </p:txBody>
      </p:sp>
      <p:sp>
        <p:nvSpPr>
          <p:cNvPr id="6" name="TextBox 5"/>
          <p:cNvSpPr txBox="1"/>
          <p:nvPr/>
        </p:nvSpPr>
        <p:spPr>
          <a:xfrm>
            <a:off x="1041014" y="2248412"/>
            <a:ext cx="9202557" cy="2308645"/>
          </a:xfrm>
          <a:prstGeom prst="rect">
            <a:avLst/>
          </a:prstGeom>
          <a:noFill/>
        </p:spPr>
        <p:txBody>
          <a:bodyPr wrap="square" rtlCol="0">
            <a:spAutoFit/>
          </a:bodyPr>
          <a:lstStyle/>
          <a:p>
            <a:pPr marL="812780" indent="-812780">
              <a:lnSpc>
                <a:spcPct val="90000"/>
              </a:lnSpc>
              <a:buFont typeface="Arial" charset="0"/>
              <a:buAutoNum type="arabicPeriod"/>
            </a:pPr>
            <a:r>
              <a:rPr lang="en-US" sz="2667" dirty="0"/>
              <a:t>The obvious: it allowed funding to start</a:t>
            </a:r>
          </a:p>
          <a:p>
            <a:pPr marL="812780" indent="-812780">
              <a:lnSpc>
                <a:spcPct val="90000"/>
              </a:lnSpc>
            </a:pPr>
            <a:r>
              <a:rPr lang="en-US" sz="2667" i="1" dirty="0"/>
              <a:t>             (because the projects were glamour-and-deceit-proof)</a:t>
            </a:r>
            <a:br>
              <a:rPr lang="en-US" sz="2667" i="1" dirty="0"/>
            </a:br>
            <a:endParaRPr lang="en-US" sz="2667" dirty="0"/>
          </a:p>
          <a:p>
            <a:pPr marL="1320767" lvl="1" indent="-711182">
              <a:lnSpc>
                <a:spcPct val="90000"/>
              </a:lnSpc>
            </a:pPr>
            <a:r>
              <a:rPr lang="en-US" sz="2667" dirty="0"/>
              <a:t>  and to continue</a:t>
            </a:r>
          </a:p>
          <a:p>
            <a:pPr marL="1320767" lvl="1" indent="-711182">
              <a:lnSpc>
                <a:spcPct val="90000"/>
              </a:lnSpc>
            </a:pPr>
            <a:r>
              <a:rPr lang="en-US" sz="2667" dirty="0"/>
              <a:t>      </a:t>
            </a:r>
            <a:r>
              <a:rPr lang="en-US" sz="2667" i="1" dirty="0"/>
              <a:t>(because funders could measure progress over time)</a:t>
            </a:r>
            <a:endParaRPr lang="en-US" sz="2667" dirty="0"/>
          </a:p>
          <a:p>
            <a:endParaRPr lang="en-US" sz="2400" dirty="0"/>
          </a:p>
        </p:txBody>
      </p:sp>
      <p:sp>
        <p:nvSpPr>
          <p:cNvPr id="4" name="Slide Number Placeholder 3">
            <a:extLst>
              <a:ext uri="{FF2B5EF4-FFF2-40B4-BE49-F238E27FC236}">
                <a16:creationId xmlns:a16="http://schemas.microsoft.com/office/drawing/2014/main" id="{69E04E32-E675-1C4A-9E61-4C95DCDCFF51}"/>
              </a:ext>
            </a:extLst>
          </p:cNvPr>
          <p:cNvSpPr>
            <a:spLocks noGrp="1"/>
          </p:cNvSpPr>
          <p:nvPr>
            <p:ph type="sldNum" sz="quarter" idx="12"/>
          </p:nvPr>
        </p:nvSpPr>
        <p:spPr/>
        <p:txBody>
          <a:bodyPr/>
          <a:lstStyle/>
          <a:p>
            <a:fld id="{C35370AA-03E0-1043-8237-26F025B419F7}" type="slidenum">
              <a:rPr lang="en-US" smtClean="0"/>
              <a:t>21</a:t>
            </a:fld>
            <a:endParaRPr lang="en-US"/>
          </a:p>
        </p:txBody>
      </p:sp>
    </p:spTree>
    <p:extLst>
      <p:ext uri="{BB962C8B-B14F-4D97-AF65-F5344CB8AC3E}">
        <p14:creationId xmlns:p14="http://schemas.microsoft.com/office/powerpoint/2010/main" val="3539314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2678875" y="374735"/>
            <a:ext cx="5052384" cy="830997"/>
          </a:xfrm>
          <a:prstGeom prst="rect">
            <a:avLst/>
          </a:prstGeom>
          <a:noFill/>
        </p:spPr>
        <p:txBody>
          <a:bodyPr wrap="square" rtlCol="0">
            <a:spAutoFit/>
          </a:bodyPr>
          <a:lstStyle/>
          <a:p>
            <a:r>
              <a:rPr lang="en-US" sz="4800" dirty="0"/>
              <a:t>Why did it work?</a:t>
            </a:r>
          </a:p>
        </p:txBody>
      </p:sp>
      <p:sp>
        <p:nvSpPr>
          <p:cNvPr id="6" name="TextBox 5"/>
          <p:cNvSpPr txBox="1"/>
          <p:nvPr/>
        </p:nvSpPr>
        <p:spPr>
          <a:xfrm>
            <a:off x="609599" y="1859797"/>
            <a:ext cx="10605583" cy="3047437"/>
          </a:xfrm>
          <a:prstGeom prst="rect">
            <a:avLst/>
          </a:prstGeom>
          <a:noFill/>
        </p:spPr>
        <p:txBody>
          <a:bodyPr wrap="square" rtlCol="0">
            <a:spAutoFit/>
          </a:bodyPr>
          <a:lstStyle/>
          <a:p>
            <a:pPr marL="812780" indent="-812780">
              <a:lnSpc>
                <a:spcPct val="90000"/>
              </a:lnSpc>
              <a:buFont typeface="Arial" charset="0"/>
              <a:buAutoNum type="arabicPeriod" startAt="2"/>
            </a:pPr>
            <a:r>
              <a:rPr lang="en-US" sz="2667" dirty="0"/>
              <a:t>Less obvious: it allowed project-internal hill climbing</a:t>
            </a:r>
          </a:p>
          <a:p>
            <a:pPr marL="1828754" lvl="2" indent="-609585">
              <a:lnSpc>
                <a:spcPct val="90000"/>
              </a:lnSpc>
              <a:buFont typeface="Arial" charset="0"/>
              <a:buChar char="•"/>
            </a:pPr>
            <a:r>
              <a:rPr lang="en-US" sz="2667" dirty="0"/>
              <a:t>because the evaluation metrics were automatic</a:t>
            </a:r>
          </a:p>
          <a:p>
            <a:pPr marL="1828754" lvl="2" indent="-609585">
              <a:lnSpc>
                <a:spcPct val="90000"/>
              </a:lnSpc>
              <a:buFont typeface="Arial" charset="0"/>
              <a:buChar char="•"/>
            </a:pPr>
            <a:r>
              <a:rPr lang="en-US" sz="2667" dirty="0"/>
              <a:t>and the evaluation code was public</a:t>
            </a:r>
          </a:p>
          <a:p>
            <a:pPr marL="1828754" lvl="2" indent="-609585">
              <a:lnSpc>
                <a:spcPct val="90000"/>
              </a:lnSpc>
            </a:pPr>
            <a:endParaRPr lang="en-US" sz="2667" i="1" dirty="0"/>
          </a:p>
          <a:p>
            <a:pPr marL="1828754" lvl="2" indent="-609585">
              <a:lnSpc>
                <a:spcPct val="90000"/>
              </a:lnSpc>
            </a:pPr>
            <a:r>
              <a:rPr lang="en-US" sz="2667" i="1" dirty="0"/>
              <a:t>This obvious way of working was a new idea to many!</a:t>
            </a:r>
            <a:br>
              <a:rPr lang="en-US" sz="2667" i="1" dirty="0"/>
            </a:br>
            <a:r>
              <a:rPr lang="en-US" sz="2667" i="1" dirty="0"/>
              <a:t>… and researchers who had objected to be tested twice a year</a:t>
            </a:r>
            <a:br>
              <a:rPr lang="en-US" sz="2667" i="1" dirty="0"/>
            </a:br>
            <a:r>
              <a:rPr lang="en-US" sz="2667" i="1" dirty="0"/>
              <a:t>           began testing themselves every hour…</a:t>
            </a:r>
            <a:endParaRPr lang="en-US" sz="2667" dirty="0"/>
          </a:p>
          <a:p>
            <a:endParaRPr lang="en-US" sz="2400" dirty="0"/>
          </a:p>
        </p:txBody>
      </p:sp>
      <p:sp>
        <p:nvSpPr>
          <p:cNvPr id="4" name="Slide Number Placeholder 3">
            <a:extLst>
              <a:ext uri="{FF2B5EF4-FFF2-40B4-BE49-F238E27FC236}">
                <a16:creationId xmlns:a16="http://schemas.microsoft.com/office/drawing/2014/main" id="{0BE8469A-DF38-694A-B92C-FA4EE412DF13}"/>
              </a:ext>
            </a:extLst>
          </p:cNvPr>
          <p:cNvSpPr>
            <a:spLocks noGrp="1"/>
          </p:cNvSpPr>
          <p:nvPr>
            <p:ph type="sldNum" sz="quarter" idx="12"/>
          </p:nvPr>
        </p:nvSpPr>
        <p:spPr/>
        <p:txBody>
          <a:bodyPr/>
          <a:lstStyle/>
          <a:p>
            <a:fld id="{C35370AA-03E0-1043-8237-26F025B419F7}" type="slidenum">
              <a:rPr lang="en-US" smtClean="0"/>
              <a:t>22</a:t>
            </a:fld>
            <a:endParaRPr lang="en-US"/>
          </a:p>
        </p:txBody>
      </p:sp>
    </p:spTree>
    <p:extLst>
      <p:ext uri="{BB962C8B-B14F-4D97-AF65-F5344CB8AC3E}">
        <p14:creationId xmlns:p14="http://schemas.microsoft.com/office/powerpoint/2010/main" val="3148499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2678875" y="374735"/>
            <a:ext cx="5052384" cy="830997"/>
          </a:xfrm>
          <a:prstGeom prst="rect">
            <a:avLst/>
          </a:prstGeom>
          <a:noFill/>
        </p:spPr>
        <p:txBody>
          <a:bodyPr wrap="square" rtlCol="0">
            <a:spAutoFit/>
          </a:bodyPr>
          <a:lstStyle/>
          <a:p>
            <a:r>
              <a:rPr lang="en-US" sz="4800" dirty="0"/>
              <a:t>Why did it work?</a:t>
            </a:r>
          </a:p>
        </p:txBody>
      </p:sp>
      <p:sp>
        <p:nvSpPr>
          <p:cNvPr id="6" name="TextBox 5"/>
          <p:cNvSpPr txBox="1"/>
          <p:nvPr/>
        </p:nvSpPr>
        <p:spPr>
          <a:xfrm>
            <a:off x="720641" y="1859797"/>
            <a:ext cx="10605583" cy="2751651"/>
          </a:xfrm>
          <a:prstGeom prst="rect">
            <a:avLst/>
          </a:prstGeom>
          <a:noFill/>
        </p:spPr>
        <p:txBody>
          <a:bodyPr wrap="square" rtlCol="0">
            <a:spAutoFit/>
          </a:bodyPr>
          <a:lstStyle/>
          <a:p>
            <a:pPr marL="609585" indent="-609585">
              <a:lnSpc>
                <a:spcPct val="90000"/>
              </a:lnSpc>
              <a:buFont typeface="+mj-lt"/>
              <a:buAutoNum type="arabicPeriod" startAt="3"/>
            </a:pPr>
            <a:r>
              <a:rPr lang="en-US" sz="2667" dirty="0"/>
              <a:t>Even less obvious: it created a culture</a:t>
            </a:r>
          </a:p>
          <a:p>
            <a:pPr marL="1320767" lvl="1" indent="-711182">
              <a:lnSpc>
                <a:spcPct val="90000"/>
              </a:lnSpc>
            </a:pPr>
            <a:r>
              <a:rPr lang="en-US" sz="2667" dirty="0"/>
              <a:t>      (because researchers shared methods and results</a:t>
            </a:r>
            <a:br>
              <a:rPr lang="en-US" sz="2667" dirty="0"/>
            </a:br>
            <a:r>
              <a:rPr lang="en-US" sz="2667" dirty="0"/>
              <a:t>     on shared data with a common metric)</a:t>
            </a:r>
          </a:p>
          <a:p>
            <a:pPr marL="1320767" lvl="1" indent="-711182">
              <a:lnSpc>
                <a:spcPct val="90000"/>
              </a:lnSpc>
            </a:pPr>
            <a:r>
              <a:rPr lang="en-US" sz="2667" dirty="0"/>
              <a:t>      </a:t>
            </a:r>
            <a:endParaRPr lang="en-US" sz="2933" dirty="0"/>
          </a:p>
          <a:p>
            <a:pPr marL="1828754" lvl="2" indent="-609585">
              <a:lnSpc>
                <a:spcPct val="90000"/>
              </a:lnSpc>
            </a:pPr>
            <a:r>
              <a:rPr lang="en-US" sz="2933" b="1" dirty="0"/>
              <a:t>Participation in this culture became so valuable</a:t>
            </a:r>
            <a:br>
              <a:rPr lang="en-US" sz="2933" b="1" dirty="0"/>
            </a:br>
            <a:r>
              <a:rPr lang="en-US" sz="2933" b="1" dirty="0"/>
              <a:t>that many research groups joined without funding</a:t>
            </a:r>
          </a:p>
          <a:p>
            <a:endParaRPr lang="en-US" sz="2400" dirty="0"/>
          </a:p>
        </p:txBody>
      </p:sp>
      <p:sp>
        <p:nvSpPr>
          <p:cNvPr id="4" name="Slide Number Placeholder 3">
            <a:extLst>
              <a:ext uri="{FF2B5EF4-FFF2-40B4-BE49-F238E27FC236}">
                <a16:creationId xmlns:a16="http://schemas.microsoft.com/office/drawing/2014/main" id="{09FBB097-775F-7B49-8281-A6922395E9CE}"/>
              </a:ext>
            </a:extLst>
          </p:cNvPr>
          <p:cNvSpPr>
            <a:spLocks noGrp="1"/>
          </p:cNvSpPr>
          <p:nvPr>
            <p:ph type="sldNum" sz="quarter" idx="12"/>
          </p:nvPr>
        </p:nvSpPr>
        <p:spPr/>
        <p:txBody>
          <a:bodyPr/>
          <a:lstStyle/>
          <a:p>
            <a:fld id="{C35370AA-03E0-1043-8237-26F025B419F7}" type="slidenum">
              <a:rPr lang="en-US" smtClean="0"/>
              <a:t>23</a:t>
            </a:fld>
            <a:endParaRPr lang="en-US"/>
          </a:p>
        </p:txBody>
      </p:sp>
    </p:spTree>
    <p:extLst>
      <p:ext uri="{BB962C8B-B14F-4D97-AF65-F5344CB8AC3E}">
        <p14:creationId xmlns:p14="http://schemas.microsoft.com/office/powerpoint/2010/main" val="2220586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3454400" y="55516"/>
            <a:ext cx="4386136" cy="830997"/>
          </a:xfrm>
          <a:prstGeom prst="rect">
            <a:avLst/>
          </a:prstGeom>
          <a:noFill/>
        </p:spPr>
        <p:txBody>
          <a:bodyPr wrap="square" rtlCol="0">
            <a:spAutoFit/>
          </a:bodyPr>
          <a:lstStyle/>
          <a:p>
            <a:r>
              <a:rPr lang="en-US" sz="4800" dirty="0"/>
              <a:t>What else it did</a:t>
            </a:r>
          </a:p>
        </p:txBody>
      </p:sp>
      <p:sp>
        <p:nvSpPr>
          <p:cNvPr id="6" name="TextBox 5"/>
          <p:cNvSpPr txBox="1"/>
          <p:nvPr/>
        </p:nvSpPr>
        <p:spPr>
          <a:xfrm>
            <a:off x="1317488" y="1097719"/>
            <a:ext cx="9717253" cy="5448415"/>
          </a:xfrm>
          <a:prstGeom prst="rect">
            <a:avLst/>
          </a:prstGeom>
          <a:noFill/>
        </p:spPr>
        <p:txBody>
          <a:bodyPr wrap="square" rtlCol="0">
            <a:spAutoFit/>
          </a:bodyPr>
          <a:lstStyle/>
          <a:p>
            <a:pPr>
              <a:buFont typeface="Times" charset="0"/>
              <a:buNone/>
            </a:pPr>
            <a:r>
              <a:rPr lang="en-US" sz="2667" dirty="0"/>
              <a:t>The </a:t>
            </a:r>
            <a:r>
              <a:rPr lang="en-US" sz="2667" i="1" dirty="0"/>
              <a:t>common task method</a:t>
            </a:r>
            <a:r>
              <a:rPr lang="en-US" sz="2667" dirty="0"/>
              <a:t> created a positive feedback loop.</a:t>
            </a:r>
          </a:p>
          <a:p>
            <a:pPr>
              <a:buFont typeface="Times" charset="0"/>
              <a:buNone/>
            </a:pPr>
            <a:endParaRPr lang="en-US" sz="2267" dirty="0"/>
          </a:p>
          <a:p>
            <a:pPr>
              <a:buFont typeface="Times" charset="0"/>
              <a:buNone/>
            </a:pPr>
            <a:r>
              <a:rPr lang="en-US" sz="2267" dirty="0"/>
              <a:t>When everyone’s program has to interpret the same ambiguous evidence, </a:t>
            </a:r>
            <a:br>
              <a:rPr lang="en-US" sz="2267" dirty="0"/>
            </a:br>
            <a:r>
              <a:rPr lang="en-US" sz="2267" dirty="0"/>
              <a:t>  ambiguity resolution becomes a sort of gambling game, </a:t>
            </a:r>
            <a:br>
              <a:rPr lang="en-US" sz="2267" dirty="0"/>
            </a:br>
            <a:r>
              <a:rPr lang="en-US" sz="2267" dirty="0"/>
              <a:t>  which rewards the use of statistical methods,</a:t>
            </a:r>
            <a:br>
              <a:rPr lang="en-US" sz="2267" dirty="0"/>
            </a:br>
            <a:r>
              <a:rPr lang="en-US" sz="2267" dirty="0"/>
              <a:t>       and led to the flowering of “machine learning”.</a:t>
            </a:r>
          </a:p>
          <a:p>
            <a:pPr>
              <a:buFont typeface="Times" charset="0"/>
              <a:buNone/>
            </a:pPr>
            <a:endParaRPr lang="en-US" sz="2400" dirty="0"/>
          </a:p>
          <a:p>
            <a:pPr>
              <a:buFont typeface="Times" charset="0"/>
              <a:buNone/>
            </a:pPr>
            <a:r>
              <a:rPr lang="en-US" sz="2267" dirty="0"/>
              <a:t>Given the nature of speech and language,</a:t>
            </a:r>
            <a:br>
              <a:rPr lang="en-US" sz="2267" dirty="0"/>
            </a:br>
            <a:r>
              <a:rPr lang="en-US" sz="2267" dirty="0"/>
              <a:t>  statistical methods need the largest possible training set,</a:t>
            </a:r>
            <a:br>
              <a:rPr lang="en-US" sz="2267" dirty="0"/>
            </a:br>
            <a:r>
              <a:rPr lang="en-US" sz="2267" dirty="0"/>
              <a:t>    which reinforces the value of shared data.</a:t>
            </a:r>
          </a:p>
          <a:p>
            <a:pPr>
              <a:buFont typeface="Times" charset="0"/>
              <a:buNone/>
            </a:pPr>
            <a:endParaRPr lang="en-US" sz="2400" dirty="0"/>
          </a:p>
          <a:p>
            <a:pPr>
              <a:buFont typeface="Times" charset="0"/>
              <a:buNone/>
            </a:pPr>
            <a:r>
              <a:rPr lang="en-US" sz="2267" dirty="0"/>
              <a:t>Iterated train-and-test cycles on this gambling game are addictive; </a:t>
            </a:r>
            <a:br>
              <a:rPr lang="en-US" sz="2267" dirty="0"/>
            </a:br>
            <a:r>
              <a:rPr lang="en-US" sz="2267" dirty="0"/>
              <a:t>  they create “</a:t>
            </a:r>
            <a:r>
              <a:rPr lang="en-US" sz="2267" dirty="0">
                <a:solidFill>
                  <a:srgbClr val="FF0000"/>
                </a:solidFill>
              </a:rPr>
              <a:t>simple, clear, sure knowledge</a:t>
            </a:r>
            <a:r>
              <a:rPr lang="en-US" sz="2267" dirty="0"/>
              <a:t>”,</a:t>
            </a:r>
            <a:br>
              <a:rPr lang="en-US" sz="2267" dirty="0"/>
            </a:br>
            <a:r>
              <a:rPr lang="en-US" sz="2267" dirty="0"/>
              <a:t>    which motivates participation in the common-task culture.</a:t>
            </a:r>
          </a:p>
          <a:p>
            <a:endParaRPr lang="en-US" sz="2400" dirty="0"/>
          </a:p>
        </p:txBody>
      </p:sp>
      <p:sp>
        <p:nvSpPr>
          <p:cNvPr id="4" name="Slide Number Placeholder 3">
            <a:extLst>
              <a:ext uri="{FF2B5EF4-FFF2-40B4-BE49-F238E27FC236}">
                <a16:creationId xmlns:a16="http://schemas.microsoft.com/office/drawing/2014/main" id="{2694A5F6-40A9-814C-8688-A49460D4CB27}"/>
              </a:ext>
            </a:extLst>
          </p:cNvPr>
          <p:cNvSpPr>
            <a:spLocks noGrp="1"/>
          </p:cNvSpPr>
          <p:nvPr>
            <p:ph type="sldNum" sz="quarter" idx="12"/>
          </p:nvPr>
        </p:nvSpPr>
        <p:spPr/>
        <p:txBody>
          <a:bodyPr/>
          <a:lstStyle/>
          <a:p>
            <a:fld id="{C35370AA-03E0-1043-8237-26F025B419F7}" type="slidenum">
              <a:rPr lang="en-US" smtClean="0"/>
              <a:t>24</a:t>
            </a:fld>
            <a:endParaRPr lang="en-US"/>
          </a:p>
        </p:txBody>
      </p:sp>
    </p:spTree>
    <p:extLst>
      <p:ext uri="{BB962C8B-B14F-4D97-AF65-F5344CB8AC3E}">
        <p14:creationId xmlns:p14="http://schemas.microsoft.com/office/powerpoint/2010/main" val="1465644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8/5/2021</a:t>
            </a:r>
          </a:p>
        </p:txBody>
      </p:sp>
      <p:sp>
        <p:nvSpPr>
          <p:cNvPr id="5" name="Footer Placeholder 4"/>
          <p:cNvSpPr>
            <a:spLocks noGrp="1"/>
          </p:cNvSpPr>
          <p:nvPr>
            <p:ph type="ftr" sz="quarter" idx="11"/>
          </p:nvPr>
        </p:nvSpPr>
        <p:spPr/>
        <p:txBody>
          <a:bodyPr/>
          <a:lstStyle/>
          <a:p>
            <a:r>
              <a:rPr lang="en-US"/>
              <a:t>ACL2021: Benchmarking Workshop</a:t>
            </a:r>
          </a:p>
        </p:txBody>
      </p:sp>
      <p:sp>
        <p:nvSpPr>
          <p:cNvPr id="7" name="Rectangle 6"/>
          <p:cNvSpPr/>
          <p:nvPr/>
        </p:nvSpPr>
        <p:spPr>
          <a:xfrm>
            <a:off x="1346230" y="346840"/>
            <a:ext cx="9767337" cy="995209"/>
          </a:xfrm>
          <a:prstGeom prst="rect">
            <a:avLst/>
          </a:prstGeom>
        </p:spPr>
        <p:txBody>
          <a:bodyPr wrap="square">
            <a:spAutoFit/>
          </a:bodyPr>
          <a:lstStyle/>
          <a:p>
            <a:r>
              <a:rPr lang="en-US" sz="5867" dirty="0"/>
              <a:t>The “Common Task Method”</a:t>
            </a:r>
          </a:p>
        </p:txBody>
      </p:sp>
      <p:sp>
        <p:nvSpPr>
          <p:cNvPr id="8" name="TextBox 7"/>
          <p:cNvSpPr txBox="1"/>
          <p:nvPr/>
        </p:nvSpPr>
        <p:spPr>
          <a:xfrm>
            <a:off x="1223152" y="1680060"/>
            <a:ext cx="9769949" cy="3334311"/>
          </a:xfrm>
          <a:prstGeom prst="rect">
            <a:avLst/>
          </a:prstGeom>
          <a:noFill/>
        </p:spPr>
        <p:txBody>
          <a:bodyPr wrap="square" rtlCol="0">
            <a:spAutoFit/>
          </a:bodyPr>
          <a:lstStyle/>
          <a:p>
            <a:r>
              <a:rPr lang="en-US" sz="3200" b="1" dirty="0"/>
              <a:t>. . . </a:t>
            </a:r>
            <a:r>
              <a:rPr lang="en-US" sz="3200" dirty="0"/>
              <a:t>has become the standard research paradigm </a:t>
            </a:r>
            <a:br>
              <a:rPr lang="en-US" sz="3200" dirty="0"/>
            </a:br>
            <a:r>
              <a:rPr lang="en-US" sz="3200" dirty="0"/>
              <a:t>        in experimental computational science:</a:t>
            </a:r>
          </a:p>
          <a:p>
            <a:endParaRPr lang="en-US" sz="2400" dirty="0"/>
          </a:p>
          <a:p>
            <a:pPr lvl="2">
              <a:buFont typeface="Arial"/>
              <a:buChar char="•"/>
            </a:pPr>
            <a:r>
              <a:rPr lang="en-US" sz="3200" dirty="0"/>
              <a:t> Published training and testing data</a:t>
            </a:r>
          </a:p>
          <a:p>
            <a:pPr lvl="2">
              <a:buFont typeface="Arial"/>
              <a:buChar char="•"/>
            </a:pPr>
            <a:r>
              <a:rPr lang="en-US" sz="3200" dirty="0"/>
              <a:t> Well-defined evaluation metrics</a:t>
            </a:r>
          </a:p>
          <a:p>
            <a:pPr lvl="2">
              <a:buFont typeface="Arial"/>
              <a:buChar char="•"/>
            </a:pPr>
            <a:r>
              <a:rPr lang="en-US" sz="3200" dirty="0"/>
              <a:t> Techniques to avoid over-fitting</a:t>
            </a:r>
          </a:p>
          <a:p>
            <a:pPr lvl="2"/>
            <a:r>
              <a:rPr lang="en-US" sz="2667" dirty="0"/>
              <a:t>                (managerial as well as statistical)</a:t>
            </a:r>
          </a:p>
        </p:txBody>
      </p:sp>
      <p:sp>
        <p:nvSpPr>
          <p:cNvPr id="9" name="TextBox 8"/>
          <p:cNvSpPr txBox="1"/>
          <p:nvPr/>
        </p:nvSpPr>
        <p:spPr>
          <a:xfrm>
            <a:off x="1346230" y="5248363"/>
            <a:ext cx="9202705" cy="584775"/>
          </a:xfrm>
          <a:prstGeom prst="rect">
            <a:avLst/>
          </a:prstGeom>
          <a:noFill/>
        </p:spPr>
        <p:txBody>
          <a:bodyPr wrap="square" rtlCol="0">
            <a:spAutoFit/>
          </a:bodyPr>
          <a:lstStyle/>
          <a:p>
            <a:r>
              <a:rPr lang="en-US" sz="3200" dirty="0"/>
              <a:t>Domain:    </a:t>
            </a:r>
            <a:r>
              <a:rPr lang="en-US" sz="3200" b="1" i="1" dirty="0"/>
              <a:t>Algorithmic analysis of the natural world.</a:t>
            </a:r>
          </a:p>
        </p:txBody>
      </p:sp>
      <p:sp>
        <p:nvSpPr>
          <p:cNvPr id="2" name="Slide Number Placeholder 1">
            <a:extLst>
              <a:ext uri="{FF2B5EF4-FFF2-40B4-BE49-F238E27FC236}">
                <a16:creationId xmlns:a16="http://schemas.microsoft.com/office/drawing/2014/main" id="{B07AEDD4-8EFF-D347-920E-CADEA764FBC5}"/>
              </a:ext>
            </a:extLst>
          </p:cNvPr>
          <p:cNvSpPr>
            <a:spLocks noGrp="1"/>
          </p:cNvSpPr>
          <p:nvPr>
            <p:ph type="sldNum" sz="quarter" idx="12"/>
          </p:nvPr>
        </p:nvSpPr>
        <p:spPr/>
        <p:txBody>
          <a:bodyPr/>
          <a:lstStyle/>
          <a:p>
            <a:fld id="{C35370AA-03E0-1043-8237-26F025B419F7}" type="slidenum">
              <a:rPr lang="en-US" smtClean="0"/>
              <a:t>25</a:t>
            </a:fld>
            <a:endParaRPr lang="en-US"/>
          </a:p>
        </p:txBody>
      </p:sp>
    </p:spTree>
    <p:extLst>
      <p:ext uri="{BB962C8B-B14F-4D97-AF65-F5344CB8AC3E}">
        <p14:creationId xmlns:p14="http://schemas.microsoft.com/office/powerpoint/2010/main" val="2297244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874451" y="666196"/>
            <a:ext cx="10535055" cy="5558638"/>
          </a:xfrm>
          <a:prstGeom prst="rect">
            <a:avLst/>
          </a:prstGeom>
          <a:noFill/>
        </p:spPr>
        <p:txBody>
          <a:bodyPr wrap="square" rtlCol="0">
            <a:spAutoFit/>
          </a:bodyPr>
          <a:lstStyle/>
          <a:p>
            <a:pPr>
              <a:lnSpc>
                <a:spcPct val="90000"/>
              </a:lnSpc>
              <a:buFont typeface="Times" charset="0"/>
              <a:buNone/>
            </a:pPr>
            <a:r>
              <a:rPr lang="en-US" sz="2667" dirty="0"/>
              <a:t>Over the past 35 years, variants of this method </a:t>
            </a:r>
            <a:br>
              <a:rPr lang="en-US" sz="2667" dirty="0"/>
            </a:br>
            <a:r>
              <a:rPr lang="en-US" sz="2667" dirty="0"/>
              <a:t>have been applied to many other problems:</a:t>
            </a:r>
          </a:p>
          <a:p>
            <a:pPr>
              <a:lnSpc>
                <a:spcPct val="90000"/>
              </a:lnSpc>
              <a:buFont typeface="Times" charset="0"/>
              <a:buNone/>
            </a:pPr>
            <a:endParaRPr lang="en-US" sz="2667" dirty="0"/>
          </a:p>
          <a:p>
            <a:pPr lvl="1">
              <a:lnSpc>
                <a:spcPct val="90000"/>
              </a:lnSpc>
              <a:buFont typeface="Times" charset="0"/>
              <a:buNone/>
            </a:pPr>
            <a:r>
              <a:rPr lang="en-US" sz="2133" i="1" dirty="0"/>
              <a:t>machine translation, speaker identification, language identification, parsing, sense disambiguation, information retrieval, information extraction, summarization, question answering, OCR,  sentiment analysis, image analysis, video analysis, … , etc.</a:t>
            </a:r>
            <a:endParaRPr lang="en-US" sz="2133" dirty="0"/>
          </a:p>
          <a:p>
            <a:pPr>
              <a:lnSpc>
                <a:spcPct val="90000"/>
              </a:lnSpc>
              <a:buFont typeface="Times" charset="0"/>
              <a:buNone/>
            </a:pPr>
            <a:endParaRPr lang="en-US" sz="2667" dirty="0"/>
          </a:p>
          <a:p>
            <a:pPr>
              <a:lnSpc>
                <a:spcPct val="90000"/>
              </a:lnSpc>
              <a:buFont typeface="Times" charset="0"/>
              <a:buNone/>
            </a:pPr>
            <a:r>
              <a:rPr lang="en-US" sz="2667" dirty="0"/>
              <a:t>The general experience:</a:t>
            </a:r>
            <a:br>
              <a:rPr lang="en-US" sz="2667" dirty="0"/>
            </a:br>
            <a:endParaRPr lang="en-US" sz="2667" dirty="0"/>
          </a:p>
          <a:p>
            <a:pPr lvl="1">
              <a:lnSpc>
                <a:spcPct val="90000"/>
              </a:lnSpc>
              <a:buFont typeface="Times" charset="0"/>
              <a:buNone/>
            </a:pPr>
            <a:r>
              <a:rPr lang="en-US" sz="2400" dirty="0"/>
              <a:t>1. Error rates decline by a fixed percentage each year,</a:t>
            </a:r>
          </a:p>
          <a:p>
            <a:pPr lvl="1">
              <a:lnSpc>
                <a:spcPct val="90000"/>
              </a:lnSpc>
              <a:buFont typeface="Times" charset="0"/>
              <a:buNone/>
            </a:pPr>
            <a:r>
              <a:rPr lang="en-US" sz="2400" dirty="0"/>
              <a:t>    to an asymptote depending on task and data quality</a:t>
            </a:r>
          </a:p>
          <a:p>
            <a:pPr lvl="1">
              <a:lnSpc>
                <a:spcPct val="90000"/>
              </a:lnSpc>
              <a:buFont typeface="Times" charset="0"/>
              <a:buNone/>
            </a:pPr>
            <a:r>
              <a:rPr lang="en-US" sz="2400" dirty="0"/>
              <a:t>2. Progress usually comes from many small improvements;</a:t>
            </a:r>
          </a:p>
          <a:p>
            <a:pPr lvl="1">
              <a:lnSpc>
                <a:spcPct val="90000"/>
              </a:lnSpc>
              <a:buFont typeface="Times" charset="0"/>
              <a:buNone/>
            </a:pPr>
            <a:r>
              <a:rPr lang="en-US" sz="2400" dirty="0"/>
              <a:t>      improvement by 1% is a reason to break out the champagne.</a:t>
            </a:r>
          </a:p>
          <a:p>
            <a:pPr lvl="1">
              <a:lnSpc>
                <a:spcPct val="90000"/>
              </a:lnSpc>
              <a:buFont typeface="Times" charset="0"/>
              <a:buNone/>
            </a:pPr>
            <a:r>
              <a:rPr lang="en-US" sz="2400" dirty="0"/>
              <a:t>3. Shared data plays a crucial role – and is re-used in unexpected ways.</a:t>
            </a:r>
          </a:p>
          <a:p>
            <a:pPr lvl="1">
              <a:lnSpc>
                <a:spcPct val="90000"/>
              </a:lnSpc>
              <a:buFont typeface="Times" charset="0"/>
              <a:buNone/>
            </a:pPr>
            <a:r>
              <a:rPr lang="en-US" sz="2400" dirty="0"/>
              <a:t>4. Glamour and deceit have mostly been avoided.</a:t>
            </a:r>
          </a:p>
          <a:p>
            <a:endParaRPr lang="en-US" sz="2400" dirty="0"/>
          </a:p>
        </p:txBody>
      </p:sp>
      <p:sp>
        <p:nvSpPr>
          <p:cNvPr id="4" name="Slide Number Placeholder 3">
            <a:extLst>
              <a:ext uri="{FF2B5EF4-FFF2-40B4-BE49-F238E27FC236}">
                <a16:creationId xmlns:a16="http://schemas.microsoft.com/office/drawing/2014/main" id="{2AE1F67D-728C-7943-89F8-8C8983EB7E31}"/>
              </a:ext>
            </a:extLst>
          </p:cNvPr>
          <p:cNvSpPr>
            <a:spLocks noGrp="1"/>
          </p:cNvSpPr>
          <p:nvPr>
            <p:ph type="sldNum" sz="quarter" idx="12"/>
          </p:nvPr>
        </p:nvSpPr>
        <p:spPr/>
        <p:txBody>
          <a:bodyPr/>
          <a:lstStyle/>
          <a:p>
            <a:fld id="{C35370AA-03E0-1043-8237-26F025B419F7}" type="slidenum">
              <a:rPr lang="en-US" smtClean="0"/>
              <a:t>26</a:t>
            </a:fld>
            <a:endParaRPr lang="en-US"/>
          </a:p>
        </p:txBody>
      </p:sp>
    </p:spTree>
    <p:extLst>
      <p:ext uri="{BB962C8B-B14F-4D97-AF65-F5344CB8AC3E}">
        <p14:creationId xmlns:p14="http://schemas.microsoft.com/office/powerpoint/2010/main" val="2295655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8FD68B-BEF6-3747-9BB4-66BD8E4DA1F4}"/>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09B86BC2-755B-EC46-9144-557812FEEF72}"/>
              </a:ext>
            </a:extLst>
          </p:cNvPr>
          <p:cNvSpPr>
            <a:spLocks noGrp="1"/>
          </p:cNvSpPr>
          <p:nvPr>
            <p:ph type="ftr" sz="quarter" idx="11"/>
          </p:nvPr>
        </p:nvSpPr>
        <p:spPr/>
        <p:txBody>
          <a:bodyPr/>
          <a:lstStyle/>
          <a:p>
            <a:r>
              <a:rPr lang="en-US"/>
              <a:t>ACL2021: Benchmarking Workshop</a:t>
            </a:r>
          </a:p>
        </p:txBody>
      </p:sp>
      <p:sp>
        <p:nvSpPr>
          <p:cNvPr id="5" name="TextBox 4">
            <a:extLst>
              <a:ext uri="{FF2B5EF4-FFF2-40B4-BE49-F238E27FC236}">
                <a16:creationId xmlns:a16="http://schemas.microsoft.com/office/drawing/2014/main" id="{36D277DE-02FA-574F-B4E4-19E12750CBB0}"/>
              </a:ext>
            </a:extLst>
          </p:cNvPr>
          <p:cNvSpPr txBox="1"/>
          <p:nvPr/>
        </p:nvSpPr>
        <p:spPr>
          <a:xfrm>
            <a:off x="594527" y="321547"/>
            <a:ext cx="11002945" cy="2246769"/>
          </a:xfrm>
          <a:prstGeom prst="rect">
            <a:avLst/>
          </a:prstGeom>
          <a:noFill/>
        </p:spPr>
        <p:txBody>
          <a:bodyPr wrap="square" rtlCol="0">
            <a:spAutoFit/>
          </a:bodyPr>
          <a:lstStyle/>
          <a:p>
            <a:r>
              <a:rPr lang="en-US" sz="2800" dirty="0"/>
              <a:t>Versions of the “common task” model are now routinely used, </a:t>
            </a:r>
            <a:br>
              <a:rPr lang="en-US" sz="2800" dirty="0"/>
            </a:br>
            <a:r>
              <a:rPr lang="en-US" sz="2800" dirty="0"/>
              <a:t>                outside of any sponsored projects, </a:t>
            </a:r>
            <a:br>
              <a:rPr lang="en-US" sz="2800" dirty="0"/>
            </a:br>
            <a:r>
              <a:rPr lang="en-US" sz="2800" dirty="0"/>
              <a:t>         by both academic and industrial researchers – </a:t>
            </a:r>
          </a:p>
          <a:p>
            <a:r>
              <a:rPr lang="en-US" sz="2800" dirty="0"/>
              <a:t>and similar “challenges” are routinely created </a:t>
            </a:r>
            <a:br>
              <a:rPr lang="en-US" sz="2800" dirty="0"/>
            </a:br>
            <a:r>
              <a:rPr lang="en-US" sz="2800" dirty="0"/>
              <a:t>         by technical societies and ad hoc groups.</a:t>
            </a:r>
          </a:p>
        </p:txBody>
      </p:sp>
      <p:sp>
        <p:nvSpPr>
          <p:cNvPr id="6" name="TextBox 5">
            <a:extLst>
              <a:ext uri="{FF2B5EF4-FFF2-40B4-BE49-F238E27FC236}">
                <a16:creationId xmlns:a16="http://schemas.microsoft.com/office/drawing/2014/main" id="{19914606-3A4B-6E49-8788-79DD907B5964}"/>
              </a:ext>
            </a:extLst>
          </p:cNvPr>
          <p:cNvSpPr txBox="1"/>
          <p:nvPr/>
        </p:nvSpPr>
        <p:spPr>
          <a:xfrm>
            <a:off x="478970" y="2753248"/>
            <a:ext cx="11234058" cy="2677656"/>
          </a:xfrm>
          <a:prstGeom prst="rect">
            <a:avLst/>
          </a:prstGeom>
          <a:noFill/>
        </p:spPr>
        <p:txBody>
          <a:bodyPr wrap="square" rtlCol="0">
            <a:spAutoFit/>
          </a:bodyPr>
          <a:lstStyle/>
          <a:p>
            <a:r>
              <a:rPr lang="en-US" sz="2800" i="1" dirty="0"/>
              <a:t>A note in passing:</a:t>
            </a:r>
            <a:br>
              <a:rPr lang="en-US" sz="2800" i="1" dirty="0"/>
            </a:br>
            <a:r>
              <a:rPr lang="en-US" sz="2800" dirty="0"/>
              <a:t>There are several important areas that are lagging far behind, </a:t>
            </a:r>
            <a:br>
              <a:rPr lang="en-US" sz="2800" dirty="0"/>
            </a:br>
            <a:r>
              <a:rPr lang="en-US" sz="2800" dirty="0"/>
              <a:t>    both in technology and in methodology:</a:t>
            </a:r>
          </a:p>
          <a:p>
            <a:pPr marL="914400" lvl="1" indent="-457200">
              <a:buFont typeface="Arial" panose="020B0604020202020204" pitchFamily="34" charset="0"/>
              <a:buChar char="•"/>
            </a:pPr>
            <a:r>
              <a:rPr lang="en-US" sz="2800" dirty="0"/>
              <a:t>Clinical applications</a:t>
            </a:r>
          </a:p>
          <a:p>
            <a:pPr marL="914400" lvl="1" indent="-457200">
              <a:buFont typeface="Arial" panose="020B0604020202020204" pitchFamily="34" charset="0"/>
              <a:buChar char="•"/>
            </a:pPr>
            <a:r>
              <a:rPr lang="en-US" sz="2800" dirty="0"/>
              <a:t>Educational applications</a:t>
            </a:r>
          </a:p>
          <a:p>
            <a:pPr marL="914400" lvl="1" indent="-457200">
              <a:buFont typeface="Arial" panose="020B0604020202020204" pitchFamily="34" charset="0"/>
              <a:buChar char="•"/>
            </a:pPr>
            <a:r>
              <a:rPr lang="en-US" sz="2800" dirty="0"/>
              <a:t>Legal applications</a:t>
            </a:r>
          </a:p>
        </p:txBody>
      </p:sp>
      <p:sp>
        <p:nvSpPr>
          <p:cNvPr id="7" name="TextBox 6">
            <a:extLst>
              <a:ext uri="{FF2B5EF4-FFF2-40B4-BE49-F238E27FC236}">
                <a16:creationId xmlns:a16="http://schemas.microsoft.com/office/drawing/2014/main" id="{BF25E66B-BA30-444B-902F-5A06E5721173}"/>
              </a:ext>
            </a:extLst>
          </p:cNvPr>
          <p:cNvSpPr txBox="1"/>
          <p:nvPr/>
        </p:nvSpPr>
        <p:spPr>
          <a:xfrm>
            <a:off x="594527" y="5569403"/>
            <a:ext cx="11696281" cy="584775"/>
          </a:xfrm>
          <a:prstGeom prst="rect">
            <a:avLst/>
          </a:prstGeom>
          <a:noFill/>
        </p:spPr>
        <p:txBody>
          <a:bodyPr wrap="square" rtlCol="0">
            <a:spAutoFit/>
          </a:bodyPr>
          <a:lstStyle/>
          <a:p>
            <a:r>
              <a:rPr lang="en-US" sz="3200" dirty="0">
                <a:solidFill>
                  <a:srgbClr val="C00000"/>
                </a:solidFill>
              </a:rPr>
              <a:t>A cultural change in those fields is long overdue!</a:t>
            </a:r>
          </a:p>
        </p:txBody>
      </p:sp>
      <p:sp>
        <p:nvSpPr>
          <p:cNvPr id="4" name="Slide Number Placeholder 3">
            <a:extLst>
              <a:ext uri="{FF2B5EF4-FFF2-40B4-BE49-F238E27FC236}">
                <a16:creationId xmlns:a16="http://schemas.microsoft.com/office/drawing/2014/main" id="{233B40F9-6EA5-E340-8415-0D2D303CC6C5}"/>
              </a:ext>
            </a:extLst>
          </p:cNvPr>
          <p:cNvSpPr>
            <a:spLocks noGrp="1"/>
          </p:cNvSpPr>
          <p:nvPr>
            <p:ph type="sldNum" sz="quarter" idx="12"/>
          </p:nvPr>
        </p:nvSpPr>
        <p:spPr/>
        <p:txBody>
          <a:bodyPr/>
          <a:lstStyle/>
          <a:p>
            <a:fld id="{C35370AA-03E0-1043-8237-26F025B419F7}" type="slidenum">
              <a:rPr lang="en-US" smtClean="0"/>
              <a:t>27</a:t>
            </a:fld>
            <a:endParaRPr lang="en-US"/>
          </a:p>
        </p:txBody>
      </p:sp>
    </p:spTree>
    <p:extLst>
      <p:ext uri="{BB962C8B-B14F-4D97-AF65-F5344CB8AC3E}">
        <p14:creationId xmlns:p14="http://schemas.microsoft.com/office/powerpoint/2010/main" val="872128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8FDE98-FCA2-6341-BAF7-6BD56D13DD7D}"/>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A1623294-26B1-014E-B55A-48A892A6F15C}"/>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B2371578-09F8-FB48-A7A2-4B7F27AB1E9D}"/>
              </a:ext>
            </a:extLst>
          </p:cNvPr>
          <p:cNvSpPr>
            <a:spLocks noGrp="1"/>
          </p:cNvSpPr>
          <p:nvPr>
            <p:ph type="sldNum" sz="quarter" idx="12"/>
          </p:nvPr>
        </p:nvSpPr>
        <p:spPr/>
        <p:txBody>
          <a:bodyPr/>
          <a:lstStyle/>
          <a:p>
            <a:fld id="{C35370AA-03E0-1043-8237-26F025B419F7}" type="slidenum">
              <a:rPr lang="en-US" smtClean="0"/>
              <a:t>28</a:t>
            </a:fld>
            <a:endParaRPr lang="en-US"/>
          </a:p>
        </p:txBody>
      </p:sp>
      <p:sp>
        <p:nvSpPr>
          <p:cNvPr id="5" name="TextBox 4">
            <a:extLst>
              <a:ext uri="{FF2B5EF4-FFF2-40B4-BE49-F238E27FC236}">
                <a16:creationId xmlns:a16="http://schemas.microsoft.com/office/drawing/2014/main" id="{1668C2FE-D59B-5042-9B95-E7D3B2742036}"/>
              </a:ext>
            </a:extLst>
          </p:cNvPr>
          <p:cNvSpPr txBox="1"/>
          <p:nvPr/>
        </p:nvSpPr>
        <p:spPr>
          <a:xfrm>
            <a:off x="615461" y="1312986"/>
            <a:ext cx="10961077" cy="4524315"/>
          </a:xfrm>
          <a:prstGeom prst="rect">
            <a:avLst/>
          </a:prstGeom>
          <a:noFill/>
        </p:spPr>
        <p:txBody>
          <a:bodyPr wrap="square" rtlCol="0">
            <a:spAutoFit/>
          </a:bodyPr>
          <a:lstStyle/>
          <a:p>
            <a:r>
              <a:rPr lang="en-US" sz="3200" dirty="0"/>
              <a:t>As AI and HLT have advanced,</a:t>
            </a:r>
            <a:br>
              <a:rPr lang="en-US" sz="3200" dirty="0"/>
            </a:br>
            <a:r>
              <a:rPr lang="en-US" sz="3200" dirty="0"/>
              <a:t>      benchmarking has assumed a more traditional role</a:t>
            </a:r>
          </a:p>
          <a:p>
            <a:r>
              <a:rPr lang="en-US" sz="3200" dirty="0"/>
              <a:t>             in assessing and comparing practical systems.</a:t>
            </a:r>
          </a:p>
          <a:p>
            <a:endParaRPr lang="en-US" sz="3200" dirty="0"/>
          </a:p>
          <a:p>
            <a:endParaRPr lang="en-US" sz="3200" dirty="0"/>
          </a:p>
          <a:p>
            <a:r>
              <a:rPr lang="en-US" sz="3200" dirty="0"/>
              <a:t>But benchmarking of practical technologies is different</a:t>
            </a:r>
          </a:p>
          <a:p>
            <a:r>
              <a:rPr lang="en-US" sz="3200" dirty="0"/>
              <a:t>    from benchmarking for decade-scale research management.</a:t>
            </a:r>
            <a:br>
              <a:rPr lang="en-US" sz="3200" dirty="0"/>
            </a:br>
            <a:endParaRPr lang="en-US" sz="3200" dirty="0"/>
          </a:p>
          <a:p>
            <a:r>
              <a:rPr lang="en-US" sz="3200" dirty="0"/>
              <a:t>In fact, in some ways they’re opposite.</a:t>
            </a:r>
          </a:p>
        </p:txBody>
      </p:sp>
    </p:spTree>
    <p:extLst>
      <p:ext uri="{BB962C8B-B14F-4D97-AF65-F5344CB8AC3E}">
        <p14:creationId xmlns:p14="http://schemas.microsoft.com/office/powerpoint/2010/main" val="315022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37CE68-2940-3C4A-8737-6F9A584AEE0F}"/>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CF79B4EF-0997-1B44-B86A-E141048CD002}"/>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F79BDC80-CCA2-4C4D-9A4F-B675C7E97D75}"/>
              </a:ext>
            </a:extLst>
          </p:cNvPr>
          <p:cNvSpPr>
            <a:spLocks noGrp="1"/>
          </p:cNvSpPr>
          <p:nvPr>
            <p:ph type="sldNum" sz="quarter" idx="12"/>
          </p:nvPr>
        </p:nvSpPr>
        <p:spPr/>
        <p:txBody>
          <a:bodyPr/>
          <a:lstStyle/>
          <a:p>
            <a:fld id="{C35370AA-03E0-1043-8237-26F025B419F7}" type="slidenum">
              <a:rPr lang="en-US" smtClean="0"/>
              <a:t>29</a:t>
            </a:fld>
            <a:endParaRPr lang="en-US"/>
          </a:p>
        </p:txBody>
      </p:sp>
      <p:sp>
        <p:nvSpPr>
          <p:cNvPr id="5" name="TextBox 4">
            <a:extLst>
              <a:ext uri="{FF2B5EF4-FFF2-40B4-BE49-F238E27FC236}">
                <a16:creationId xmlns:a16="http://schemas.microsoft.com/office/drawing/2014/main" id="{4C6708A2-D323-E84E-AC32-7C5BFBA8FA79}"/>
              </a:ext>
            </a:extLst>
          </p:cNvPr>
          <p:cNvSpPr txBox="1"/>
          <p:nvPr/>
        </p:nvSpPr>
        <p:spPr>
          <a:xfrm>
            <a:off x="492369" y="468923"/>
            <a:ext cx="11488616" cy="2123658"/>
          </a:xfrm>
          <a:prstGeom prst="rect">
            <a:avLst/>
          </a:prstGeom>
          <a:noFill/>
        </p:spPr>
        <p:txBody>
          <a:bodyPr wrap="square" rtlCol="0">
            <a:spAutoFit/>
          </a:bodyPr>
          <a:lstStyle/>
          <a:p>
            <a:r>
              <a:rPr lang="en-US" sz="3200" dirty="0"/>
              <a:t>For decade-scale technology development,  we need</a:t>
            </a:r>
            <a:br>
              <a:rPr lang="en-US" sz="3200" dirty="0"/>
            </a:br>
            <a:r>
              <a:rPr lang="en-US" sz="3200" dirty="0"/>
              <a:t>    </a:t>
            </a:r>
            <a:r>
              <a:rPr lang="en-US" sz="3200" b="1" dirty="0"/>
              <a:t>efficient metrics </a:t>
            </a:r>
            <a:r>
              <a:rPr lang="en-US" sz="3200" dirty="0"/>
              <a:t>aimed in the </a:t>
            </a:r>
            <a:r>
              <a:rPr lang="en-US" sz="3200" b="1" dirty="0"/>
              <a:t>general direction </a:t>
            </a:r>
            <a:r>
              <a:rPr lang="en-US" sz="3200" dirty="0"/>
              <a:t>of </a:t>
            </a:r>
            <a:r>
              <a:rPr lang="en-US" sz="3200" b="1" dirty="0"/>
              <a:t>distant goals</a:t>
            </a:r>
            <a:r>
              <a:rPr lang="en-US" sz="3200" dirty="0"/>
              <a:t>.</a:t>
            </a:r>
          </a:p>
          <a:p>
            <a:endParaRPr lang="en-US" sz="3200" dirty="0"/>
          </a:p>
          <a:p>
            <a:endParaRPr lang="en-US" dirty="0"/>
          </a:p>
          <a:p>
            <a:endParaRPr lang="en-US" dirty="0"/>
          </a:p>
        </p:txBody>
      </p:sp>
      <p:sp>
        <p:nvSpPr>
          <p:cNvPr id="6" name="TextBox 5">
            <a:extLst>
              <a:ext uri="{FF2B5EF4-FFF2-40B4-BE49-F238E27FC236}">
                <a16:creationId xmlns:a16="http://schemas.microsoft.com/office/drawing/2014/main" id="{19C665DF-0852-8440-8AC6-BF31AB923D51}"/>
              </a:ext>
            </a:extLst>
          </p:cNvPr>
          <p:cNvSpPr txBox="1"/>
          <p:nvPr/>
        </p:nvSpPr>
        <p:spPr>
          <a:xfrm>
            <a:off x="638907" y="1957754"/>
            <a:ext cx="11342078" cy="3785652"/>
          </a:xfrm>
          <a:prstGeom prst="rect">
            <a:avLst/>
          </a:prstGeom>
          <a:noFill/>
        </p:spPr>
        <p:txBody>
          <a:bodyPr wrap="square" rtlCol="0">
            <a:spAutoFit/>
          </a:bodyPr>
          <a:lstStyle/>
          <a:p>
            <a:r>
              <a:rPr lang="en-US" sz="3000" dirty="0"/>
              <a:t>“Efficient” means that lots of things can be tried quickly</a:t>
            </a:r>
          </a:p>
          <a:p>
            <a:r>
              <a:rPr lang="en-US" sz="3000" dirty="0"/>
              <a:t>      (where quickness is relative to current systems)</a:t>
            </a:r>
            <a:br>
              <a:rPr lang="en-US" sz="3000" dirty="0"/>
            </a:br>
            <a:endParaRPr lang="en-US" sz="3000" dirty="0"/>
          </a:p>
          <a:p>
            <a:r>
              <a:rPr lang="en-US" sz="3000" dirty="0"/>
              <a:t>“General direction” means that better results are probably progress</a:t>
            </a:r>
            <a:br>
              <a:rPr lang="en-US" sz="3000" dirty="0"/>
            </a:br>
            <a:r>
              <a:rPr lang="en-US" sz="3000" dirty="0"/>
              <a:t>     (even if the metric is too crude to validate actual applications)</a:t>
            </a:r>
          </a:p>
          <a:p>
            <a:endParaRPr lang="en-US" sz="3000" dirty="0"/>
          </a:p>
          <a:p>
            <a:r>
              <a:rPr lang="en-US" sz="3000" dirty="0"/>
              <a:t>“Distant goals” means that we’re not working on specific applications</a:t>
            </a:r>
            <a:br>
              <a:rPr lang="en-US" sz="3000" dirty="0"/>
            </a:br>
            <a:r>
              <a:rPr lang="en-US" sz="3000" dirty="0"/>
              <a:t>    (though demo systems are always in order)</a:t>
            </a:r>
          </a:p>
        </p:txBody>
      </p:sp>
    </p:spTree>
    <p:extLst>
      <p:ext uri="{BB962C8B-B14F-4D97-AF65-F5344CB8AC3E}">
        <p14:creationId xmlns:p14="http://schemas.microsoft.com/office/powerpoint/2010/main" val="2015103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CC839F-69FB-2740-96FE-4706B66D2AC4}"/>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BBE206B1-6B53-8741-93A0-D053339936AA}"/>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C85BDC24-8C0D-F349-93D7-CD777E9A69F4}"/>
              </a:ext>
            </a:extLst>
          </p:cNvPr>
          <p:cNvSpPr>
            <a:spLocks noGrp="1"/>
          </p:cNvSpPr>
          <p:nvPr>
            <p:ph type="sldNum" sz="quarter" idx="12"/>
          </p:nvPr>
        </p:nvSpPr>
        <p:spPr/>
        <p:txBody>
          <a:bodyPr/>
          <a:lstStyle/>
          <a:p>
            <a:fld id="{C35370AA-03E0-1043-8237-26F025B419F7}" type="slidenum">
              <a:rPr lang="en-US" smtClean="0"/>
              <a:t>3</a:t>
            </a:fld>
            <a:endParaRPr lang="en-US"/>
          </a:p>
        </p:txBody>
      </p:sp>
      <p:sp>
        <p:nvSpPr>
          <p:cNvPr id="5" name="TextBox 4">
            <a:extLst>
              <a:ext uri="{FF2B5EF4-FFF2-40B4-BE49-F238E27FC236}">
                <a16:creationId xmlns:a16="http://schemas.microsoft.com/office/drawing/2014/main" id="{B09BBDAB-EEDE-0E41-A489-C220CA638674}"/>
              </a:ext>
            </a:extLst>
          </p:cNvPr>
          <p:cNvSpPr txBox="1"/>
          <p:nvPr/>
        </p:nvSpPr>
        <p:spPr>
          <a:xfrm>
            <a:off x="351692" y="594982"/>
            <a:ext cx="9835662" cy="1846659"/>
          </a:xfrm>
          <a:prstGeom prst="rect">
            <a:avLst/>
          </a:prstGeom>
          <a:noFill/>
        </p:spPr>
        <p:txBody>
          <a:bodyPr wrap="square" rtlCol="0">
            <a:spAutoFit/>
          </a:bodyPr>
          <a:lstStyle/>
          <a:p>
            <a:r>
              <a:rPr lang="en-US" sz="3600" dirty="0"/>
              <a:t>What is a “benchmark”?</a:t>
            </a:r>
          </a:p>
          <a:p>
            <a:endParaRPr lang="en-US" sz="2800" dirty="0"/>
          </a:p>
          <a:p>
            <a:r>
              <a:rPr lang="en-US" sz="3200" i="1" dirty="0"/>
              <a:t>    Originally (from the Oxford English Dictionary):</a:t>
            </a:r>
          </a:p>
          <a:p>
            <a:endParaRPr lang="en-US" dirty="0"/>
          </a:p>
        </p:txBody>
      </p:sp>
      <p:sp>
        <p:nvSpPr>
          <p:cNvPr id="7" name="TextBox 6">
            <a:extLst>
              <a:ext uri="{FF2B5EF4-FFF2-40B4-BE49-F238E27FC236}">
                <a16:creationId xmlns:a16="http://schemas.microsoft.com/office/drawing/2014/main" id="{8B8CEDDE-BE0A-704F-BC56-6A906DF37D83}"/>
              </a:ext>
            </a:extLst>
          </p:cNvPr>
          <p:cNvSpPr txBox="1"/>
          <p:nvPr/>
        </p:nvSpPr>
        <p:spPr>
          <a:xfrm>
            <a:off x="838200" y="2256975"/>
            <a:ext cx="10240108" cy="3847207"/>
          </a:xfrm>
          <a:prstGeom prst="rect">
            <a:avLst/>
          </a:prstGeom>
          <a:noFill/>
        </p:spPr>
        <p:txBody>
          <a:bodyPr wrap="square" rtlCol="0">
            <a:spAutoFit/>
          </a:bodyPr>
          <a:lstStyle/>
          <a:p>
            <a:endParaRPr lang="en-US" sz="2400" dirty="0"/>
          </a:p>
          <a:p>
            <a:r>
              <a:rPr lang="en-US" sz="2800" dirty="0"/>
              <a:t>A fixed point (esp. a cut or mark in a wall, building, etc.), used by a surveyor as a reference in measuring elevations.</a:t>
            </a:r>
          </a:p>
          <a:p>
            <a:endParaRPr lang="en-US" sz="2800" dirty="0"/>
          </a:p>
          <a:p>
            <a:r>
              <a:rPr lang="en-US" sz="2800" dirty="0"/>
              <a:t>Typically, such a mark takes the form of a horizontal groove cut in a surface, into which the upper surface of an angle iron would once have been inserted, forming a level surface or ‘bench’ to support a levelling staff. </a:t>
            </a:r>
          </a:p>
          <a:p>
            <a:endParaRPr lang="en-US" sz="2400" dirty="0"/>
          </a:p>
        </p:txBody>
      </p:sp>
    </p:spTree>
    <p:extLst>
      <p:ext uri="{BB962C8B-B14F-4D97-AF65-F5344CB8AC3E}">
        <p14:creationId xmlns:p14="http://schemas.microsoft.com/office/powerpoint/2010/main" val="1907126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1C1806-DBBD-C746-B552-25BDC2A46B88}"/>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80554C03-77A9-B44B-9E3B-49A7BABEFF86}"/>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2E2C06C5-23DA-E846-898D-A60B34BBF60C}"/>
              </a:ext>
            </a:extLst>
          </p:cNvPr>
          <p:cNvSpPr>
            <a:spLocks noGrp="1"/>
          </p:cNvSpPr>
          <p:nvPr>
            <p:ph type="sldNum" sz="quarter" idx="12"/>
          </p:nvPr>
        </p:nvSpPr>
        <p:spPr/>
        <p:txBody>
          <a:bodyPr/>
          <a:lstStyle/>
          <a:p>
            <a:fld id="{C35370AA-03E0-1043-8237-26F025B419F7}" type="slidenum">
              <a:rPr lang="en-US" smtClean="0"/>
              <a:t>30</a:t>
            </a:fld>
            <a:endParaRPr lang="en-US"/>
          </a:p>
        </p:txBody>
      </p:sp>
      <p:sp>
        <p:nvSpPr>
          <p:cNvPr id="5" name="TextBox 4">
            <a:extLst>
              <a:ext uri="{FF2B5EF4-FFF2-40B4-BE49-F238E27FC236}">
                <a16:creationId xmlns:a16="http://schemas.microsoft.com/office/drawing/2014/main" id="{698E20BA-423E-0043-A93F-21F2513D59BC}"/>
              </a:ext>
            </a:extLst>
          </p:cNvPr>
          <p:cNvSpPr txBox="1"/>
          <p:nvPr/>
        </p:nvSpPr>
        <p:spPr>
          <a:xfrm>
            <a:off x="480646" y="597877"/>
            <a:ext cx="11148646" cy="1938992"/>
          </a:xfrm>
          <a:prstGeom prst="rect">
            <a:avLst/>
          </a:prstGeom>
          <a:noFill/>
        </p:spPr>
        <p:txBody>
          <a:bodyPr wrap="square" rtlCol="0">
            <a:spAutoFit/>
          </a:bodyPr>
          <a:lstStyle/>
          <a:p>
            <a:r>
              <a:rPr lang="en-US" sz="3000" dirty="0"/>
              <a:t>Successful HLT “Common Task” metrics can be very  crude, e.g.</a:t>
            </a:r>
            <a:br>
              <a:rPr lang="en-US" sz="3000" dirty="0"/>
            </a:br>
            <a:endParaRPr lang="en-US" sz="3000" dirty="0"/>
          </a:p>
          <a:p>
            <a:pPr marL="342900" indent="-342900">
              <a:buFont typeface="+mj-lt"/>
              <a:buAutoNum type="arabicPeriod"/>
            </a:pPr>
            <a:r>
              <a:rPr lang="en-US" sz="3000" dirty="0"/>
              <a:t>”Word Error Rate” (as if all mistaken words are equally important) </a:t>
            </a:r>
          </a:p>
          <a:p>
            <a:pPr marL="342900" indent="-342900">
              <a:buFont typeface="+mj-lt"/>
              <a:buAutoNum type="arabicPeriod"/>
            </a:pPr>
            <a:r>
              <a:rPr lang="en-US" sz="3000" dirty="0"/>
              <a:t>“Bleu” translation metric (as if word order doesn’t matter)</a:t>
            </a:r>
          </a:p>
        </p:txBody>
      </p:sp>
      <p:sp>
        <p:nvSpPr>
          <p:cNvPr id="6" name="TextBox 5">
            <a:extLst>
              <a:ext uri="{FF2B5EF4-FFF2-40B4-BE49-F238E27FC236}">
                <a16:creationId xmlns:a16="http://schemas.microsoft.com/office/drawing/2014/main" id="{C528159C-4478-FA48-97DE-F7A7623EBA9A}"/>
              </a:ext>
            </a:extLst>
          </p:cNvPr>
          <p:cNvSpPr txBox="1"/>
          <p:nvPr/>
        </p:nvSpPr>
        <p:spPr>
          <a:xfrm>
            <a:off x="480646" y="3707945"/>
            <a:ext cx="11007969" cy="1477328"/>
          </a:xfrm>
          <a:prstGeom prst="rect">
            <a:avLst/>
          </a:prstGeom>
          <a:noFill/>
        </p:spPr>
        <p:txBody>
          <a:bodyPr wrap="square" rtlCol="0">
            <a:spAutoFit/>
          </a:bodyPr>
          <a:lstStyle/>
          <a:p>
            <a:r>
              <a:rPr lang="en-US" sz="3000" dirty="0"/>
              <a:t>It’s easy to create examples where these metrics fail.</a:t>
            </a:r>
          </a:p>
          <a:p>
            <a:endParaRPr lang="en-US" sz="3000" dirty="0"/>
          </a:p>
          <a:p>
            <a:r>
              <a:rPr lang="en-US" sz="3000" dirty="0"/>
              <a:t>But they point in the right direction at certain stages of development.</a:t>
            </a:r>
          </a:p>
        </p:txBody>
      </p:sp>
    </p:spTree>
    <p:extLst>
      <p:ext uri="{BB962C8B-B14F-4D97-AF65-F5344CB8AC3E}">
        <p14:creationId xmlns:p14="http://schemas.microsoft.com/office/powerpoint/2010/main" val="252957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5770BFD-3C27-E449-BB7F-7027DA24D9F3}"/>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7126C782-B148-4A4D-96CB-689F6020DAD5}"/>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8D68DD20-C0A7-4948-83E1-D4C8F3DE4224}"/>
              </a:ext>
            </a:extLst>
          </p:cNvPr>
          <p:cNvSpPr>
            <a:spLocks noGrp="1"/>
          </p:cNvSpPr>
          <p:nvPr>
            <p:ph type="sldNum" sz="quarter" idx="12"/>
          </p:nvPr>
        </p:nvSpPr>
        <p:spPr/>
        <p:txBody>
          <a:bodyPr/>
          <a:lstStyle/>
          <a:p>
            <a:fld id="{C35370AA-03E0-1043-8237-26F025B419F7}" type="slidenum">
              <a:rPr lang="en-US" smtClean="0"/>
              <a:t>31</a:t>
            </a:fld>
            <a:endParaRPr lang="en-US"/>
          </a:p>
        </p:txBody>
      </p:sp>
      <p:sp>
        <p:nvSpPr>
          <p:cNvPr id="5" name="TextBox 4">
            <a:extLst>
              <a:ext uri="{FF2B5EF4-FFF2-40B4-BE49-F238E27FC236}">
                <a16:creationId xmlns:a16="http://schemas.microsoft.com/office/drawing/2014/main" id="{B98EA497-ADBD-C849-A16A-83BBAC1D04D5}"/>
              </a:ext>
            </a:extLst>
          </p:cNvPr>
          <p:cNvSpPr txBox="1"/>
          <p:nvPr/>
        </p:nvSpPr>
        <p:spPr>
          <a:xfrm>
            <a:off x="597877" y="562708"/>
            <a:ext cx="10755923" cy="1015663"/>
          </a:xfrm>
          <a:prstGeom prst="rect">
            <a:avLst/>
          </a:prstGeom>
          <a:noFill/>
        </p:spPr>
        <p:txBody>
          <a:bodyPr wrap="square" rtlCol="0">
            <a:spAutoFit/>
          </a:bodyPr>
          <a:lstStyle/>
          <a:p>
            <a:r>
              <a:rPr lang="en-US" sz="3000" dirty="0"/>
              <a:t>Near-term technology evaluation </a:t>
            </a:r>
          </a:p>
          <a:p>
            <a:r>
              <a:rPr lang="en-US" sz="3000" dirty="0"/>
              <a:t>          needs metrics aimed at specific (classes of) real applications.</a:t>
            </a:r>
          </a:p>
        </p:txBody>
      </p:sp>
      <p:sp>
        <p:nvSpPr>
          <p:cNvPr id="6" name="TextBox 5">
            <a:extLst>
              <a:ext uri="{FF2B5EF4-FFF2-40B4-BE49-F238E27FC236}">
                <a16:creationId xmlns:a16="http://schemas.microsoft.com/office/drawing/2014/main" id="{7A9A32BB-CC7D-874D-80F6-DA88C88E6AD4}"/>
              </a:ext>
            </a:extLst>
          </p:cNvPr>
          <p:cNvSpPr txBox="1"/>
          <p:nvPr/>
        </p:nvSpPr>
        <p:spPr>
          <a:xfrm>
            <a:off x="744416" y="2086707"/>
            <a:ext cx="10515600" cy="4031873"/>
          </a:xfrm>
          <a:prstGeom prst="rect">
            <a:avLst/>
          </a:prstGeom>
          <a:noFill/>
        </p:spPr>
        <p:txBody>
          <a:bodyPr wrap="square" rtlCol="0">
            <a:spAutoFit/>
          </a:bodyPr>
          <a:lstStyle/>
          <a:p>
            <a:r>
              <a:rPr lang="en-US" sz="3000" dirty="0"/>
              <a:t>The cost function must be appropriate for the application –</a:t>
            </a:r>
          </a:p>
          <a:p>
            <a:r>
              <a:rPr lang="en-US" sz="3000" dirty="0"/>
              <a:t>       thus W.E.R. (and other word-based metrics)</a:t>
            </a:r>
            <a:br>
              <a:rPr lang="en-US" sz="3000" dirty="0"/>
            </a:br>
            <a:r>
              <a:rPr lang="en-US" sz="3000" dirty="0"/>
              <a:t>            now need to weight mistakes </a:t>
            </a:r>
            <a:br>
              <a:rPr lang="en-US" sz="3000" dirty="0"/>
            </a:br>
            <a:r>
              <a:rPr lang="en-US" sz="3000" dirty="0"/>
              <a:t>            according to the effect on downstream decisions</a:t>
            </a:r>
          </a:p>
          <a:p>
            <a:r>
              <a:rPr lang="en-US" sz="3000" dirty="0"/>
              <a:t>                               (which might be human or automatic).</a:t>
            </a:r>
          </a:p>
          <a:p>
            <a:endParaRPr lang="en-US" sz="2800" dirty="0"/>
          </a:p>
          <a:p>
            <a:pPr lvl="1"/>
            <a:br>
              <a:rPr lang="en-US" dirty="0"/>
            </a:br>
            <a:r>
              <a:rPr lang="en-US" sz="3000" dirty="0">
                <a:solidFill>
                  <a:srgbClr val="C00000"/>
                </a:solidFill>
              </a:rPr>
              <a:t>Accurate evaluation of this kind</a:t>
            </a:r>
            <a:br>
              <a:rPr lang="en-US" sz="3000" dirty="0">
                <a:solidFill>
                  <a:srgbClr val="C00000"/>
                </a:solidFill>
              </a:rPr>
            </a:br>
            <a:r>
              <a:rPr lang="en-US" sz="3000" dirty="0">
                <a:solidFill>
                  <a:srgbClr val="C00000"/>
                </a:solidFill>
              </a:rPr>
              <a:t>is task-specific, time-consuming, and expensive.</a:t>
            </a:r>
          </a:p>
        </p:txBody>
      </p:sp>
    </p:spTree>
    <p:extLst>
      <p:ext uri="{BB962C8B-B14F-4D97-AF65-F5344CB8AC3E}">
        <p14:creationId xmlns:p14="http://schemas.microsoft.com/office/powerpoint/2010/main" val="2780379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C03924-21FC-8B40-AB74-0E1794153AB2}"/>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FA8D6EAA-A48A-194C-8CD0-50737C4CFC25}"/>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FF1037DA-84E0-AD4D-AC58-9BDE866DD38E}"/>
              </a:ext>
            </a:extLst>
          </p:cNvPr>
          <p:cNvSpPr>
            <a:spLocks noGrp="1"/>
          </p:cNvSpPr>
          <p:nvPr>
            <p:ph type="sldNum" sz="quarter" idx="12"/>
          </p:nvPr>
        </p:nvSpPr>
        <p:spPr/>
        <p:txBody>
          <a:bodyPr/>
          <a:lstStyle/>
          <a:p>
            <a:fld id="{C35370AA-03E0-1043-8237-26F025B419F7}" type="slidenum">
              <a:rPr lang="en-US" smtClean="0"/>
              <a:t>32</a:t>
            </a:fld>
            <a:endParaRPr lang="en-US"/>
          </a:p>
        </p:txBody>
      </p:sp>
      <p:sp>
        <p:nvSpPr>
          <p:cNvPr id="5" name="TextBox 4">
            <a:extLst>
              <a:ext uri="{FF2B5EF4-FFF2-40B4-BE49-F238E27FC236}">
                <a16:creationId xmlns:a16="http://schemas.microsoft.com/office/drawing/2014/main" id="{4E61141B-E9FD-7D41-B836-AED15C4CBAD6}"/>
              </a:ext>
            </a:extLst>
          </p:cNvPr>
          <p:cNvSpPr txBox="1"/>
          <p:nvPr/>
        </p:nvSpPr>
        <p:spPr>
          <a:xfrm>
            <a:off x="556846" y="527539"/>
            <a:ext cx="10380785" cy="5632311"/>
          </a:xfrm>
          <a:prstGeom prst="rect">
            <a:avLst/>
          </a:prstGeom>
          <a:noFill/>
        </p:spPr>
        <p:txBody>
          <a:bodyPr wrap="square" rtlCol="0">
            <a:spAutoFit/>
          </a:bodyPr>
          <a:lstStyle/>
          <a:p>
            <a:r>
              <a:rPr lang="en-US" sz="3000" dirty="0"/>
              <a:t>There’s also an intermediate case,</a:t>
            </a:r>
            <a:br>
              <a:rPr lang="en-US" sz="3000" dirty="0"/>
            </a:br>
            <a:r>
              <a:rPr lang="en-US" sz="3000" dirty="0"/>
              <a:t>where we want to compare different algorithms</a:t>
            </a:r>
            <a:br>
              <a:rPr lang="en-US" sz="3000" dirty="0"/>
            </a:br>
            <a:r>
              <a:rPr lang="en-US" sz="3000" dirty="0"/>
              <a:t>    (or just different parameter settings)</a:t>
            </a:r>
            <a:br>
              <a:rPr lang="en-US" sz="3000" dirty="0"/>
            </a:br>
            <a:r>
              <a:rPr lang="en-US" sz="3000" dirty="0"/>
              <a:t>      on a general class of now-practical technologies.</a:t>
            </a:r>
          </a:p>
          <a:p>
            <a:endParaRPr lang="en-US" sz="3000" dirty="0"/>
          </a:p>
          <a:p>
            <a:r>
              <a:rPr lang="en-US" sz="3000" dirty="0"/>
              <a:t>Except for the “practical” part, </a:t>
            </a:r>
            <a:br>
              <a:rPr lang="en-US" sz="3000" dirty="0"/>
            </a:br>
            <a:r>
              <a:rPr lang="en-US" sz="3000" dirty="0"/>
              <a:t>     this is the same as the historical Common Task Method.</a:t>
            </a:r>
          </a:p>
          <a:p>
            <a:br>
              <a:rPr lang="en-US" sz="3000" dirty="0"/>
            </a:br>
            <a:r>
              <a:rPr lang="en-US" sz="3000" dirty="0"/>
              <a:t>But tuning a working algorithm, using a long-established metric,</a:t>
            </a:r>
            <a:br>
              <a:rPr lang="en-US" sz="3000" dirty="0"/>
            </a:br>
            <a:r>
              <a:rPr lang="en-US" sz="3000" dirty="0"/>
              <a:t>     is different from devising a new metric</a:t>
            </a:r>
            <a:br>
              <a:rPr lang="en-US" sz="3000" dirty="0"/>
            </a:br>
            <a:r>
              <a:rPr lang="en-US" sz="3000" dirty="0"/>
              <a:t>        to help us explore a space of solutions</a:t>
            </a:r>
            <a:br>
              <a:rPr lang="en-US" sz="3000" dirty="0"/>
            </a:br>
            <a:r>
              <a:rPr lang="en-US" sz="3000" dirty="0"/>
              <a:t>            for a problem that no one now knows how to solve.</a:t>
            </a:r>
          </a:p>
        </p:txBody>
      </p:sp>
    </p:spTree>
    <p:extLst>
      <p:ext uri="{BB962C8B-B14F-4D97-AF65-F5344CB8AC3E}">
        <p14:creationId xmlns:p14="http://schemas.microsoft.com/office/powerpoint/2010/main" val="3867813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81255C-C26C-7741-A636-7640BFB4AB71}"/>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001FA2A5-35EE-0A46-8EC5-F09A9E58C226}"/>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3D57B128-57E9-B945-819E-27A91CC43AFB}"/>
              </a:ext>
            </a:extLst>
          </p:cNvPr>
          <p:cNvSpPr>
            <a:spLocks noGrp="1"/>
          </p:cNvSpPr>
          <p:nvPr>
            <p:ph type="sldNum" sz="quarter" idx="12"/>
          </p:nvPr>
        </p:nvSpPr>
        <p:spPr/>
        <p:txBody>
          <a:bodyPr/>
          <a:lstStyle/>
          <a:p>
            <a:fld id="{C35370AA-03E0-1043-8237-26F025B419F7}" type="slidenum">
              <a:rPr lang="en-US" smtClean="0"/>
              <a:t>33</a:t>
            </a:fld>
            <a:endParaRPr lang="en-US"/>
          </a:p>
        </p:txBody>
      </p:sp>
      <p:sp>
        <p:nvSpPr>
          <p:cNvPr id="5" name="TextBox 4">
            <a:extLst>
              <a:ext uri="{FF2B5EF4-FFF2-40B4-BE49-F238E27FC236}">
                <a16:creationId xmlns:a16="http://schemas.microsoft.com/office/drawing/2014/main" id="{06D4CE35-F3E9-C048-9C0A-91FF90536690}"/>
              </a:ext>
            </a:extLst>
          </p:cNvPr>
          <p:cNvSpPr txBox="1"/>
          <p:nvPr/>
        </p:nvSpPr>
        <p:spPr>
          <a:xfrm>
            <a:off x="562708" y="457200"/>
            <a:ext cx="11125200" cy="5016758"/>
          </a:xfrm>
          <a:prstGeom prst="rect">
            <a:avLst/>
          </a:prstGeom>
          <a:noFill/>
        </p:spPr>
        <p:txBody>
          <a:bodyPr wrap="square" rtlCol="0">
            <a:spAutoFit/>
          </a:bodyPr>
          <a:lstStyle/>
          <a:p>
            <a:r>
              <a:rPr lang="en-US" sz="3200" dirty="0"/>
              <a:t>We need to do a better job of benchmarking HLT R&amp;D </a:t>
            </a:r>
            <a:br>
              <a:rPr lang="en-US" sz="3200" dirty="0"/>
            </a:br>
            <a:r>
              <a:rPr lang="en-US" sz="3200" dirty="0"/>
              <a:t>       at all scales of time </a:t>
            </a:r>
            <a:br>
              <a:rPr lang="en-US" sz="3200" dirty="0"/>
            </a:br>
            <a:r>
              <a:rPr lang="en-US" sz="3200" dirty="0"/>
              <a:t>       and all levels of task specificity.</a:t>
            </a:r>
          </a:p>
          <a:p>
            <a:endParaRPr lang="en-US" sz="3200" dirty="0"/>
          </a:p>
          <a:p>
            <a:r>
              <a:rPr lang="en-US" sz="3200" dirty="0"/>
              <a:t>But decade-scale technology development</a:t>
            </a:r>
            <a:br>
              <a:rPr lang="en-US" sz="3200" dirty="0"/>
            </a:br>
            <a:r>
              <a:rPr lang="en-US" sz="3200" dirty="0"/>
              <a:t>       requires a special kind of creativity</a:t>
            </a:r>
            <a:br>
              <a:rPr lang="en-US" sz="3200" dirty="0"/>
            </a:br>
            <a:r>
              <a:rPr lang="en-US" sz="3200" dirty="0"/>
              <a:t>       in devising, evolving, and applying metrics.</a:t>
            </a:r>
          </a:p>
          <a:p>
            <a:endParaRPr lang="en-US" sz="3200" dirty="0"/>
          </a:p>
          <a:p>
            <a:pPr lvl="1"/>
            <a:r>
              <a:rPr lang="en-US" sz="3200" dirty="0">
                <a:solidFill>
                  <a:srgbClr val="C00000"/>
                </a:solidFill>
              </a:rPr>
              <a:t>And funders, managers, and researchers </a:t>
            </a:r>
            <a:br>
              <a:rPr lang="en-US" sz="3200" dirty="0">
                <a:solidFill>
                  <a:srgbClr val="C00000"/>
                </a:solidFill>
              </a:rPr>
            </a:br>
            <a:r>
              <a:rPr lang="en-US" sz="3200" dirty="0">
                <a:solidFill>
                  <a:srgbClr val="C00000"/>
                </a:solidFill>
              </a:rPr>
              <a:t>      all have a role to play in that process.</a:t>
            </a:r>
          </a:p>
        </p:txBody>
      </p:sp>
    </p:spTree>
    <p:extLst>
      <p:ext uri="{BB962C8B-B14F-4D97-AF65-F5344CB8AC3E}">
        <p14:creationId xmlns:p14="http://schemas.microsoft.com/office/powerpoint/2010/main" val="2999118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6/18/2019</a:t>
            </a:r>
          </a:p>
        </p:txBody>
      </p:sp>
      <p:sp>
        <p:nvSpPr>
          <p:cNvPr id="3" name="Footer Placeholder 2"/>
          <p:cNvSpPr>
            <a:spLocks noGrp="1"/>
          </p:cNvSpPr>
          <p:nvPr>
            <p:ph type="ftr" sz="quarter" idx="11"/>
          </p:nvPr>
        </p:nvSpPr>
        <p:spPr/>
        <p:txBody>
          <a:bodyPr/>
          <a:lstStyle/>
          <a:p>
            <a:r>
              <a:rPr lang="en-US"/>
              <a:t>UT Dallas</a:t>
            </a:r>
          </a:p>
        </p:txBody>
      </p:sp>
      <p:pic>
        <p:nvPicPr>
          <p:cNvPr id="5" name="Picture 4"/>
          <p:cNvPicPr>
            <a:picLocks noChangeAspect="1"/>
          </p:cNvPicPr>
          <p:nvPr/>
        </p:nvPicPr>
        <p:blipFill>
          <a:blip r:embed="rId2"/>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28406BC5-4DE3-7442-AC11-EEE6C0B8D28D}"/>
              </a:ext>
            </a:extLst>
          </p:cNvPr>
          <p:cNvSpPr txBox="1"/>
          <p:nvPr/>
        </p:nvSpPr>
        <p:spPr>
          <a:xfrm>
            <a:off x="392723" y="5648464"/>
            <a:ext cx="6834554" cy="707886"/>
          </a:xfrm>
          <a:prstGeom prst="rect">
            <a:avLst/>
          </a:prstGeom>
          <a:noFill/>
        </p:spPr>
        <p:txBody>
          <a:bodyPr wrap="square" rtlCol="0">
            <a:spAutoFit/>
          </a:bodyPr>
          <a:lstStyle/>
          <a:p>
            <a:r>
              <a:rPr lang="en-US" sz="4000" dirty="0">
                <a:solidFill>
                  <a:srgbClr val="C00000"/>
                </a:solidFill>
              </a:rPr>
              <a:t>Thank you for your attention!</a:t>
            </a:r>
          </a:p>
        </p:txBody>
      </p:sp>
    </p:spTree>
    <p:extLst>
      <p:ext uri="{BB962C8B-B14F-4D97-AF65-F5344CB8AC3E}">
        <p14:creationId xmlns:p14="http://schemas.microsoft.com/office/powerpoint/2010/main" val="684360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715F1A-3005-BA4A-8402-941AF3BBC4E1}"/>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CB4D9F4A-6E6C-7342-AB20-949DEF4A91BC}"/>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B4CA4409-2359-3242-B926-C411FE6C9B81}"/>
              </a:ext>
            </a:extLst>
          </p:cNvPr>
          <p:cNvSpPr>
            <a:spLocks noGrp="1"/>
          </p:cNvSpPr>
          <p:nvPr>
            <p:ph type="sldNum" sz="quarter" idx="12"/>
          </p:nvPr>
        </p:nvSpPr>
        <p:spPr/>
        <p:txBody>
          <a:bodyPr/>
          <a:lstStyle/>
          <a:p>
            <a:fld id="{C35370AA-03E0-1043-8237-26F025B419F7}" type="slidenum">
              <a:rPr lang="en-US" smtClean="0"/>
              <a:t>4</a:t>
            </a:fld>
            <a:endParaRPr lang="en-US"/>
          </a:p>
        </p:txBody>
      </p:sp>
      <p:sp>
        <p:nvSpPr>
          <p:cNvPr id="5" name="TextBox 4">
            <a:extLst>
              <a:ext uri="{FF2B5EF4-FFF2-40B4-BE49-F238E27FC236}">
                <a16:creationId xmlns:a16="http://schemas.microsoft.com/office/drawing/2014/main" id="{806DD917-4A41-014B-B073-52E5E208D19A}"/>
              </a:ext>
            </a:extLst>
          </p:cNvPr>
          <p:cNvSpPr txBox="1"/>
          <p:nvPr/>
        </p:nvSpPr>
        <p:spPr>
          <a:xfrm>
            <a:off x="468923" y="675180"/>
            <a:ext cx="11101754" cy="923330"/>
          </a:xfrm>
          <a:prstGeom prst="rect">
            <a:avLst/>
          </a:prstGeom>
          <a:noFill/>
        </p:spPr>
        <p:txBody>
          <a:bodyPr wrap="square" rtlCol="0">
            <a:spAutoFit/>
          </a:bodyPr>
          <a:lstStyle/>
          <a:p>
            <a:r>
              <a:rPr lang="en-US" sz="3600" i="1" dirty="0"/>
              <a:t>Figuratively:</a:t>
            </a:r>
          </a:p>
          <a:p>
            <a:endParaRPr lang="en-US" dirty="0"/>
          </a:p>
        </p:txBody>
      </p:sp>
      <p:sp>
        <p:nvSpPr>
          <p:cNvPr id="6" name="TextBox 5">
            <a:extLst>
              <a:ext uri="{FF2B5EF4-FFF2-40B4-BE49-F238E27FC236}">
                <a16:creationId xmlns:a16="http://schemas.microsoft.com/office/drawing/2014/main" id="{8633B403-CD1E-0A4B-9433-148A4F222086}"/>
              </a:ext>
            </a:extLst>
          </p:cNvPr>
          <p:cNvSpPr txBox="1"/>
          <p:nvPr/>
        </p:nvSpPr>
        <p:spPr>
          <a:xfrm>
            <a:off x="1266092" y="2004646"/>
            <a:ext cx="10304585" cy="2554545"/>
          </a:xfrm>
          <a:prstGeom prst="rect">
            <a:avLst/>
          </a:prstGeom>
          <a:noFill/>
        </p:spPr>
        <p:txBody>
          <a:bodyPr wrap="square" rtlCol="0">
            <a:spAutoFit/>
          </a:bodyPr>
          <a:lstStyle/>
          <a:p>
            <a:r>
              <a:rPr lang="en-US" sz="3200" dirty="0"/>
              <a:t>In extended use. A point of reference, esp. one from which measurements may be made; something that serves as a standard by which other similar things may be measured or evaluated; </a:t>
            </a:r>
            <a:r>
              <a:rPr lang="en-US" sz="3200" i="1" dirty="0"/>
              <a:t>spec.</a:t>
            </a:r>
            <a:r>
              <a:rPr lang="en-US" sz="3200" dirty="0"/>
              <a:t> a standardized problem or test used for evaluation or comparison.</a:t>
            </a:r>
          </a:p>
        </p:txBody>
      </p:sp>
    </p:spTree>
    <p:extLst>
      <p:ext uri="{BB962C8B-B14F-4D97-AF65-F5344CB8AC3E}">
        <p14:creationId xmlns:p14="http://schemas.microsoft.com/office/powerpoint/2010/main" val="3216772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40468C-F643-0544-A501-A418286E58FA}"/>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B2BD264D-6970-C042-BC90-7F82F4298F10}"/>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BCA9B1B2-B3B3-204E-A073-4A277D0B1C89}"/>
              </a:ext>
            </a:extLst>
          </p:cNvPr>
          <p:cNvSpPr>
            <a:spLocks noGrp="1"/>
          </p:cNvSpPr>
          <p:nvPr>
            <p:ph type="sldNum" sz="quarter" idx="12"/>
          </p:nvPr>
        </p:nvSpPr>
        <p:spPr/>
        <p:txBody>
          <a:bodyPr/>
          <a:lstStyle/>
          <a:p>
            <a:fld id="{C35370AA-03E0-1043-8237-26F025B419F7}" type="slidenum">
              <a:rPr lang="en-US" smtClean="0"/>
              <a:t>5</a:t>
            </a:fld>
            <a:endParaRPr lang="en-US"/>
          </a:p>
        </p:txBody>
      </p:sp>
      <p:sp>
        <p:nvSpPr>
          <p:cNvPr id="5" name="TextBox 4">
            <a:extLst>
              <a:ext uri="{FF2B5EF4-FFF2-40B4-BE49-F238E27FC236}">
                <a16:creationId xmlns:a16="http://schemas.microsoft.com/office/drawing/2014/main" id="{8661B1A6-7713-A848-B0C1-D5E22751A8AD}"/>
              </a:ext>
            </a:extLst>
          </p:cNvPr>
          <p:cNvSpPr txBox="1"/>
          <p:nvPr/>
        </p:nvSpPr>
        <p:spPr>
          <a:xfrm>
            <a:off x="375139" y="773723"/>
            <a:ext cx="9847385" cy="646331"/>
          </a:xfrm>
          <a:prstGeom prst="rect">
            <a:avLst/>
          </a:prstGeom>
          <a:noFill/>
        </p:spPr>
        <p:txBody>
          <a:bodyPr wrap="square" rtlCol="0">
            <a:spAutoFit/>
          </a:bodyPr>
          <a:lstStyle/>
          <a:p>
            <a:r>
              <a:rPr lang="en-US" sz="3600" dirty="0"/>
              <a:t>What are those figurative “benchmarks” for?</a:t>
            </a:r>
          </a:p>
        </p:txBody>
      </p:sp>
      <p:sp>
        <p:nvSpPr>
          <p:cNvPr id="6" name="TextBox 5">
            <a:extLst>
              <a:ext uri="{FF2B5EF4-FFF2-40B4-BE49-F238E27FC236}">
                <a16:creationId xmlns:a16="http://schemas.microsoft.com/office/drawing/2014/main" id="{F1DC6888-59E1-A04F-8595-7E73C6DDAB64}"/>
              </a:ext>
            </a:extLst>
          </p:cNvPr>
          <p:cNvSpPr txBox="1"/>
          <p:nvPr/>
        </p:nvSpPr>
        <p:spPr>
          <a:xfrm>
            <a:off x="838200" y="2331716"/>
            <a:ext cx="10861431" cy="3323987"/>
          </a:xfrm>
          <a:prstGeom prst="rect">
            <a:avLst/>
          </a:prstGeom>
          <a:noFill/>
        </p:spPr>
        <p:txBody>
          <a:bodyPr wrap="square" rtlCol="0">
            <a:spAutoFit/>
          </a:bodyPr>
          <a:lstStyle/>
          <a:p>
            <a:pPr marL="342900" indent="-342900">
              <a:buFont typeface="+mj-lt"/>
              <a:buAutoNum type="arabicPeriod"/>
            </a:pPr>
            <a:r>
              <a:rPr lang="en-US" sz="3200" dirty="0"/>
              <a:t> (Selling stuff) Our widget is the best!</a:t>
            </a:r>
          </a:p>
          <a:p>
            <a:pPr marL="342900" indent="-342900">
              <a:buFont typeface="+mj-lt"/>
              <a:buAutoNum type="arabicPeriod"/>
            </a:pPr>
            <a:r>
              <a:rPr lang="en-US" sz="3200" dirty="0"/>
              <a:t> (Buying stuff) Which widget is the best choice for this task?</a:t>
            </a:r>
          </a:p>
          <a:p>
            <a:pPr marL="342900" indent="-342900">
              <a:buFont typeface="+mj-lt"/>
              <a:buAutoNum type="arabicPeriod"/>
            </a:pPr>
            <a:r>
              <a:rPr lang="en-US" sz="3200" dirty="0"/>
              <a:t> (Process planning) How much X do we need to do this?</a:t>
            </a:r>
          </a:p>
          <a:p>
            <a:pPr marL="342900" indent="-342900">
              <a:buFont typeface="+mj-lt"/>
              <a:buAutoNum type="arabicPeriod"/>
            </a:pPr>
            <a:r>
              <a:rPr lang="en-US" sz="3200" dirty="0"/>
              <a:t> (Process management) How much X are we using to do this?</a:t>
            </a:r>
          </a:p>
          <a:p>
            <a:pPr marL="342900" indent="-342900">
              <a:buFont typeface="+mj-lt"/>
              <a:buAutoNum type="arabicPeriod"/>
            </a:pPr>
            <a:r>
              <a:rPr lang="en-US" sz="3200" dirty="0"/>
              <a:t> (Education) Which students have learned what?</a:t>
            </a:r>
          </a:p>
          <a:p>
            <a:pPr marL="342900" indent="-342900">
              <a:buFont typeface="+mj-lt"/>
              <a:buAutoNum type="arabicPeriod"/>
            </a:pPr>
            <a:r>
              <a:rPr lang="en-US" sz="3200" dirty="0"/>
              <a:t> … and so on …</a:t>
            </a:r>
          </a:p>
          <a:p>
            <a:pPr marL="342900" indent="-342900">
              <a:buFont typeface="+mj-lt"/>
              <a:buAutoNum type="arabicPeriod"/>
            </a:pPr>
            <a:endParaRPr lang="en-US" dirty="0"/>
          </a:p>
        </p:txBody>
      </p:sp>
    </p:spTree>
    <p:extLst>
      <p:ext uri="{BB962C8B-B14F-4D97-AF65-F5344CB8AC3E}">
        <p14:creationId xmlns:p14="http://schemas.microsoft.com/office/powerpoint/2010/main" val="1373048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32C03A-751B-2E4B-BAF7-7AC604DF71D8}"/>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A8B5AA62-F466-FF44-B587-FE430F053DBE}"/>
              </a:ext>
            </a:extLst>
          </p:cNvPr>
          <p:cNvSpPr>
            <a:spLocks noGrp="1"/>
          </p:cNvSpPr>
          <p:nvPr>
            <p:ph type="ftr" sz="quarter" idx="11"/>
          </p:nvPr>
        </p:nvSpPr>
        <p:spPr/>
        <p:txBody>
          <a:bodyPr/>
          <a:lstStyle/>
          <a:p>
            <a:r>
              <a:rPr lang="en-US"/>
              <a:t>ACL2021: Benchmarking Workshop</a:t>
            </a:r>
          </a:p>
        </p:txBody>
      </p:sp>
      <p:sp>
        <p:nvSpPr>
          <p:cNvPr id="4" name="Slide Number Placeholder 3">
            <a:extLst>
              <a:ext uri="{FF2B5EF4-FFF2-40B4-BE49-F238E27FC236}">
                <a16:creationId xmlns:a16="http://schemas.microsoft.com/office/drawing/2014/main" id="{86BB4484-2B89-5446-B4F9-5AC10022C710}"/>
              </a:ext>
            </a:extLst>
          </p:cNvPr>
          <p:cNvSpPr>
            <a:spLocks noGrp="1"/>
          </p:cNvSpPr>
          <p:nvPr>
            <p:ph type="sldNum" sz="quarter" idx="12"/>
          </p:nvPr>
        </p:nvSpPr>
        <p:spPr/>
        <p:txBody>
          <a:bodyPr/>
          <a:lstStyle/>
          <a:p>
            <a:fld id="{C35370AA-03E0-1043-8237-26F025B419F7}" type="slidenum">
              <a:rPr lang="en-US" smtClean="0"/>
              <a:t>6</a:t>
            </a:fld>
            <a:endParaRPr lang="en-US"/>
          </a:p>
        </p:txBody>
      </p:sp>
      <p:sp>
        <p:nvSpPr>
          <p:cNvPr id="5" name="TextBox 4">
            <a:extLst>
              <a:ext uri="{FF2B5EF4-FFF2-40B4-BE49-F238E27FC236}">
                <a16:creationId xmlns:a16="http://schemas.microsoft.com/office/drawing/2014/main" id="{1EFB1B73-5E61-754D-93CD-3BCACB945549}"/>
              </a:ext>
            </a:extLst>
          </p:cNvPr>
          <p:cNvSpPr txBox="1"/>
          <p:nvPr/>
        </p:nvSpPr>
        <p:spPr>
          <a:xfrm>
            <a:off x="492369" y="562708"/>
            <a:ext cx="10761785" cy="2308324"/>
          </a:xfrm>
          <a:prstGeom prst="rect">
            <a:avLst/>
          </a:prstGeom>
          <a:noFill/>
        </p:spPr>
        <p:txBody>
          <a:bodyPr wrap="square" rtlCol="0">
            <a:spAutoFit/>
          </a:bodyPr>
          <a:lstStyle/>
          <a:p>
            <a:r>
              <a:rPr lang="en-US" sz="3600" dirty="0"/>
              <a:t>As diverse as they are,</a:t>
            </a:r>
          </a:p>
          <a:p>
            <a:r>
              <a:rPr lang="en-US" sz="3600" dirty="0"/>
              <a:t>     those benchmarks all aim at near-term action – </a:t>
            </a:r>
          </a:p>
          <a:p>
            <a:r>
              <a:rPr lang="en-US" sz="3600" dirty="0"/>
              <a:t>                                buying, selling, planning, evaluation – </a:t>
            </a:r>
          </a:p>
          <a:p>
            <a:r>
              <a:rPr lang="en-US" sz="3600" dirty="0"/>
              <a:t>            in an on-going practical situation.</a:t>
            </a:r>
          </a:p>
        </p:txBody>
      </p:sp>
      <p:sp>
        <p:nvSpPr>
          <p:cNvPr id="6" name="TextBox 5">
            <a:extLst>
              <a:ext uri="{FF2B5EF4-FFF2-40B4-BE49-F238E27FC236}">
                <a16:creationId xmlns:a16="http://schemas.microsoft.com/office/drawing/2014/main" id="{084267F6-E110-614F-AF82-B7A4C345B005}"/>
              </a:ext>
            </a:extLst>
          </p:cNvPr>
          <p:cNvSpPr txBox="1"/>
          <p:nvPr/>
        </p:nvSpPr>
        <p:spPr>
          <a:xfrm>
            <a:off x="756138" y="3429000"/>
            <a:ext cx="11078308" cy="1754326"/>
          </a:xfrm>
          <a:prstGeom prst="rect">
            <a:avLst/>
          </a:prstGeom>
          <a:noFill/>
        </p:spPr>
        <p:txBody>
          <a:bodyPr wrap="square" rtlCol="0">
            <a:spAutoFit/>
          </a:bodyPr>
          <a:lstStyle/>
          <a:p>
            <a:r>
              <a:rPr lang="en-US" sz="3600" dirty="0"/>
              <a:t>A different kind of benchmarking</a:t>
            </a:r>
            <a:br>
              <a:rPr lang="en-US" sz="3600" dirty="0"/>
            </a:br>
            <a:r>
              <a:rPr lang="en-US" sz="3600" dirty="0"/>
              <a:t>      played a crucial role </a:t>
            </a:r>
            <a:br>
              <a:rPr lang="en-US" sz="3600" dirty="0"/>
            </a:br>
            <a:r>
              <a:rPr lang="en-US" sz="3600" dirty="0"/>
              <a:t>              in the history of Human Language Technology.</a:t>
            </a:r>
          </a:p>
        </p:txBody>
      </p:sp>
    </p:spTree>
    <p:extLst>
      <p:ext uri="{BB962C8B-B14F-4D97-AF65-F5344CB8AC3E}">
        <p14:creationId xmlns:p14="http://schemas.microsoft.com/office/powerpoint/2010/main" val="3718104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2EE46D-1A64-494B-8A61-FB5E19D00DCF}"/>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74E74240-A7E9-084F-9FA7-406C9D5EE6A2}"/>
              </a:ext>
            </a:extLst>
          </p:cNvPr>
          <p:cNvSpPr>
            <a:spLocks noGrp="1"/>
          </p:cNvSpPr>
          <p:nvPr>
            <p:ph type="ftr" sz="quarter" idx="11"/>
          </p:nvPr>
        </p:nvSpPr>
        <p:spPr/>
        <p:txBody>
          <a:bodyPr/>
          <a:lstStyle/>
          <a:p>
            <a:r>
              <a:rPr lang="en-US"/>
              <a:t>ACL2021: Benchmarking Workshop</a:t>
            </a:r>
          </a:p>
        </p:txBody>
      </p:sp>
      <p:sp>
        <p:nvSpPr>
          <p:cNvPr id="5" name="TextBox 4">
            <a:extLst>
              <a:ext uri="{FF2B5EF4-FFF2-40B4-BE49-F238E27FC236}">
                <a16:creationId xmlns:a16="http://schemas.microsoft.com/office/drawing/2014/main" id="{FF9B4910-D8DD-2A4E-9959-4E3326B2EBE1}"/>
              </a:ext>
            </a:extLst>
          </p:cNvPr>
          <p:cNvSpPr txBox="1"/>
          <p:nvPr/>
        </p:nvSpPr>
        <p:spPr>
          <a:xfrm>
            <a:off x="332342" y="406765"/>
            <a:ext cx="10869058" cy="769441"/>
          </a:xfrm>
          <a:prstGeom prst="rect">
            <a:avLst/>
          </a:prstGeom>
          <a:noFill/>
        </p:spPr>
        <p:txBody>
          <a:bodyPr wrap="square" rtlCol="0">
            <a:spAutoFit/>
          </a:bodyPr>
          <a:lstStyle/>
          <a:p>
            <a:r>
              <a:rPr lang="en-US" sz="4400" dirty="0"/>
              <a:t>These days, HLT is more and more widely used.</a:t>
            </a:r>
          </a:p>
        </p:txBody>
      </p:sp>
      <p:sp>
        <p:nvSpPr>
          <p:cNvPr id="6" name="TextBox 5">
            <a:extLst>
              <a:ext uri="{FF2B5EF4-FFF2-40B4-BE49-F238E27FC236}">
                <a16:creationId xmlns:a16="http://schemas.microsoft.com/office/drawing/2014/main" id="{6F2F2E15-2611-2C48-9548-C097AF565968}"/>
              </a:ext>
            </a:extLst>
          </p:cNvPr>
          <p:cNvSpPr txBox="1"/>
          <p:nvPr/>
        </p:nvSpPr>
        <p:spPr>
          <a:xfrm>
            <a:off x="661471" y="2066593"/>
            <a:ext cx="10869057" cy="3046988"/>
          </a:xfrm>
          <a:prstGeom prst="rect">
            <a:avLst/>
          </a:prstGeom>
          <a:noFill/>
        </p:spPr>
        <p:txBody>
          <a:bodyPr wrap="square" rtlCol="0">
            <a:spAutoFit/>
          </a:bodyPr>
          <a:lstStyle/>
          <a:p>
            <a:pPr marL="342900" indent="-342900">
              <a:buFont typeface="+mj-lt"/>
              <a:buAutoNum type="arabicPeriod"/>
            </a:pPr>
            <a:r>
              <a:rPr lang="en-US" sz="3200" dirty="0"/>
              <a:t> Better algorithms</a:t>
            </a:r>
          </a:p>
          <a:p>
            <a:pPr marL="342900" indent="-342900">
              <a:buFont typeface="+mj-lt"/>
              <a:buAutoNum type="arabicPeriod"/>
            </a:pPr>
            <a:r>
              <a:rPr lang="en-US" sz="3200" dirty="0"/>
              <a:t>Cheap fast digital hardware</a:t>
            </a:r>
          </a:p>
          <a:p>
            <a:pPr marL="342900" indent="-342900">
              <a:buFont typeface="+mj-lt"/>
              <a:buAutoNum type="arabicPeriod"/>
            </a:pPr>
            <a:r>
              <a:rPr lang="en-US" sz="3200" dirty="0"/>
              <a:t> Ubiquitous digital networking</a:t>
            </a:r>
          </a:p>
          <a:p>
            <a:pPr marL="342900" indent="-342900">
              <a:buFont typeface="+mj-lt"/>
              <a:buAutoNum type="arabicPeriod"/>
            </a:pPr>
            <a:r>
              <a:rPr lang="en-US" sz="3200" dirty="0">
                <a:solidFill>
                  <a:srgbClr val="C00000"/>
                </a:solidFill>
              </a:rPr>
              <a:t> A research management technique </a:t>
            </a:r>
            <a:br>
              <a:rPr lang="en-US" sz="3200" dirty="0">
                <a:solidFill>
                  <a:srgbClr val="C00000"/>
                </a:solidFill>
              </a:rPr>
            </a:br>
            <a:r>
              <a:rPr lang="en-US" sz="3200" dirty="0">
                <a:solidFill>
                  <a:srgbClr val="C00000"/>
                </a:solidFill>
              </a:rPr>
              <a:t>    developed in the 1980s</a:t>
            </a:r>
            <a:br>
              <a:rPr lang="en-US" sz="3200" dirty="0">
                <a:solidFill>
                  <a:srgbClr val="C00000"/>
                </a:solidFill>
              </a:rPr>
            </a:br>
            <a:r>
              <a:rPr lang="en-US" sz="3200" dirty="0">
                <a:solidFill>
                  <a:srgbClr val="C00000"/>
                </a:solidFill>
              </a:rPr>
              <a:t>           and applied increasingly widely since then</a:t>
            </a:r>
          </a:p>
        </p:txBody>
      </p:sp>
      <p:sp>
        <p:nvSpPr>
          <p:cNvPr id="7" name="TextBox 6">
            <a:extLst>
              <a:ext uri="{FF2B5EF4-FFF2-40B4-BE49-F238E27FC236}">
                <a16:creationId xmlns:a16="http://schemas.microsoft.com/office/drawing/2014/main" id="{C42299A5-531C-2B4D-AD45-E07DD6D937E6}"/>
              </a:ext>
            </a:extLst>
          </p:cNvPr>
          <p:cNvSpPr txBox="1"/>
          <p:nvPr/>
        </p:nvSpPr>
        <p:spPr>
          <a:xfrm>
            <a:off x="484742" y="1367402"/>
            <a:ext cx="9294313" cy="584775"/>
          </a:xfrm>
          <a:prstGeom prst="rect">
            <a:avLst/>
          </a:prstGeom>
          <a:noFill/>
        </p:spPr>
        <p:txBody>
          <a:bodyPr wrap="square" rtlCol="0">
            <a:spAutoFit/>
          </a:bodyPr>
          <a:lstStyle/>
          <a:p>
            <a:r>
              <a:rPr lang="en-US" sz="3200" dirty="0"/>
              <a:t>There are four secrets to its success:</a:t>
            </a:r>
          </a:p>
        </p:txBody>
      </p:sp>
      <p:sp>
        <p:nvSpPr>
          <p:cNvPr id="8" name="TextBox 7">
            <a:extLst>
              <a:ext uri="{FF2B5EF4-FFF2-40B4-BE49-F238E27FC236}">
                <a16:creationId xmlns:a16="http://schemas.microsoft.com/office/drawing/2014/main" id="{85AC9081-19C3-BD40-B43D-283FDE48E77F}"/>
              </a:ext>
            </a:extLst>
          </p:cNvPr>
          <p:cNvSpPr txBox="1"/>
          <p:nvPr/>
        </p:nvSpPr>
        <p:spPr>
          <a:xfrm>
            <a:off x="484742" y="5185870"/>
            <a:ext cx="10972800" cy="1077218"/>
          </a:xfrm>
          <a:prstGeom prst="rect">
            <a:avLst/>
          </a:prstGeom>
          <a:noFill/>
        </p:spPr>
        <p:txBody>
          <a:bodyPr wrap="square" rtlCol="0">
            <a:spAutoFit/>
          </a:bodyPr>
          <a:lstStyle/>
          <a:p>
            <a:r>
              <a:rPr lang="en-US" sz="3200" i="1" dirty="0"/>
              <a:t>The first three driving forces are obvious, </a:t>
            </a:r>
            <a:br>
              <a:rPr lang="en-US" sz="3200" i="1" dirty="0"/>
            </a:br>
            <a:r>
              <a:rPr lang="en-US" sz="3200" i="1" dirty="0"/>
              <a:t>but the third involves some semi-obscure intellectual history.</a:t>
            </a:r>
          </a:p>
        </p:txBody>
      </p:sp>
      <p:sp>
        <p:nvSpPr>
          <p:cNvPr id="4" name="Slide Number Placeholder 3">
            <a:extLst>
              <a:ext uri="{FF2B5EF4-FFF2-40B4-BE49-F238E27FC236}">
                <a16:creationId xmlns:a16="http://schemas.microsoft.com/office/drawing/2014/main" id="{17B89901-DD5E-8C45-8048-8596C8FCF398}"/>
              </a:ext>
            </a:extLst>
          </p:cNvPr>
          <p:cNvSpPr>
            <a:spLocks noGrp="1"/>
          </p:cNvSpPr>
          <p:nvPr>
            <p:ph type="sldNum" sz="quarter" idx="12"/>
          </p:nvPr>
        </p:nvSpPr>
        <p:spPr/>
        <p:txBody>
          <a:bodyPr/>
          <a:lstStyle/>
          <a:p>
            <a:fld id="{C35370AA-03E0-1043-8237-26F025B419F7}" type="slidenum">
              <a:rPr lang="en-US" smtClean="0"/>
              <a:t>7</a:t>
            </a:fld>
            <a:endParaRPr lang="en-US"/>
          </a:p>
        </p:txBody>
      </p:sp>
    </p:spTree>
    <p:extLst>
      <p:ext uri="{BB962C8B-B14F-4D97-AF65-F5344CB8AC3E}">
        <p14:creationId xmlns:p14="http://schemas.microsoft.com/office/powerpoint/2010/main" val="3283839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C6A525-4E3F-BC44-BF74-A9C8751267F8}"/>
              </a:ext>
            </a:extLst>
          </p:cNvPr>
          <p:cNvSpPr>
            <a:spLocks noGrp="1"/>
          </p:cNvSpPr>
          <p:nvPr>
            <p:ph type="dt" sz="half" idx="10"/>
          </p:nvPr>
        </p:nvSpPr>
        <p:spPr/>
        <p:txBody>
          <a:bodyPr/>
          <a:lstStyle/>
          <a:p>
            <a:r>
              <a:rPr lang="en-US"/>
              <a:t>8/5/2021</a:t>
            </a:r>
          </a:p>
        </p:txBody>
      </p:sp>
      <p:sp>
        <p:nvSpPr>
          <p:cNvPr id="3" name="Footer Placeholder 2">
            <a:extLst>
              <a:ext uri="{FF2B5EF4-FFF2-40B4-BE49-F238E27FC236}">
                <a16:creationId xmlns:a16="http://schemas.microsoft.com/office/drawing/2014/main" id="{EA7F2C71-C702-A74D-8DB3-77187A297E34}"/>
              </a:ext>
            </a:extLst>
          </p:cNvPr>
          <p:cNvSpPr>
            <a:spLocks noGrp="1"/>
          </p:cNvSpPr>
          <p:nvPr>
            <p:ph type="ftr" sz="quarter" idx="11"/>
          </p:nvPr>
        </p:nvSpPr>
        <p:spPr/>
        <p:txBody>
          <a:bodyPr/>
          <a:lstStyle/>
          <a:p>
            <a:r>
              <a:rPr lang="en-US"/>
              <a:t>ACL2021: Benchmarking Workshop</a:t>
            </a:r>
          </a:p>
        </p:txBody>
      </p:sp>
      <p:sp>
        <p:nvSpPr>
          <p:cNvPr id="5" name="TextBox 4">
            <a:extLst>
              <a:ext uri="{FF2B5EF4-FFF2-40B4-BE49-F238E27FC236}">
                <a16:creationId xmlns:a16="http://schemas.microsoft.com/office/drawing/2014/main" id="{AAD149E6-E4CC-8049-885D-9108122100F8}"/>
              </a:ext>
            </a:extLst>
          </p:cNvPr>
          <p:cNvSpPr txBox="1"/>
          <p:nvPr/>
        </p:nvSpPr>
        <p:spPr>
          <a:xfrm>
            <a:off x="330506" y="374573"/>
            <a:ext cx="10884665" cy="830997"/>
          </a:xfrm>
          <a:prstGeom prst="rect">
            <a:avLst/>
          </a:prstGeom>
          <a:noFill/>
        </p:spPr>
        <p:txBody>
          <a:bodyPr wrap="square" rtlCol="0">
            <a:spAutoFit/>
          </a:bodyPr>
          <a:lstStyle/>
          <a:p>
            <a:r>
              <a:rPr lang="en-US" sz="4800" dirty="0"/>
              <a:t>The foundation: a series of HLT failures</a:t>
            </a:r>
          </a:p>
        </p:txBody>
      </p:sp>
      <p:sp>
        <p:nvSpPr>
          <p:cNvPr id="7" name="TextBox 6">
            <a:extLst>
              <a:ext uri="{FF2B5EF4-FFF2-40B4-BE49-F238E27FC236}">
                <a16:creationId xmlns:a16="http://schemas.microsoft.com/office/drawing/2014/main" id="{E570C664-CFDF-9D42-9376-A94AB42635C0}"/>
              </a:ext>
            </a:extLst>
          </p:cNvPr>
          <p:cNvSpPr txBox="1"/>
          <p:nvPr/>
        </p:nvSpPr>
        <p:spPr>
          <a:xfrm>
            <a:off x="496865" y="1443841"/>
            <a:ext cx="11198269" cy="4401205"/>
          </a:xfrm>
          <a:prstGeom prst="rect">
            <a:avLst/>
          </a:prstGeom>
          <a:noFill/>
        </p:spPr>
        <p:txBody>
          <a:bodyPr wrap="square" rtlCol="0">
            <a:spAutoFit/>
          </a:bodyPr>
          <a:lstStyle/>
          <a:p>
            <a:r>
              <a:rPr lang="en-US" sz="2800" dirty="0"/>
              <a:t>In the 1960s and 1970s, there were many projects focused on </a:t>
            </a:r>
          </a:p>
          <a:p>
            <a:r>
              <a:rPr lang="en-US" sz="2800" dirty="0"/>
              <a:t>machine translation, natural-language interaction with databases, </a:t>
            </a:r>
          </a:p>
          <a:p>
            <a:r>
              <a:rPr lang="en-US" sz="2800" dirty="0"/>
              <a:t>speech recognition, and speech synthesis.</a:t>
            </a:r>
          </a:p>
          <a:p>
            <a:endParaRPr lang="en-US" sz="2800" dirty="0"/>
          </a:p>
          <a:p>
            <a:r>
              <a:rPr lang="en-US" sz="2800" dirty="0"/>
              <a:t>Based on human-coded rules or constraints, </a:t>
            </a:r>
            <a:br>
              <a:rPr lang="en-US" sz="2800" dirty="0"/>
            </a:br>
            <a:r>
              <a:rPr lang="en-US" sz="2800" dirty="0"/>
              <a:t>    these generally worked to some extent – but they were </a:t>
            </a:r>
          </a:p>
          <a:p>
            <a:pPr marL="285750" indent="-285750">
              <a:buFont typeface="Arial" panose="020B0604020202020204" pitchFamily="34" charset="0"/>
              <a:buChar char="•"/>
            </a:pPr>
            <a:r>
              <a:rPr lang="en-US" sz="2800" dirty="0"/>
              <a:t>limited in scope,</a:t>
            </a:r>
          </a:p>
          <a:p>
            <a:pPr marL="285750" indent="-285750">
              <a:buFont typeface="Arial" panose="020B0604020202020204" pitchFamily="34" charset="0"/>
              <a:buChar char="•"/>
            </a:pPr>
            <a:r>
              <a:rPr lang="en-US" sz="2800" dirty="0"/>
              <a:t>brittle under even modest changes in context,</a:t>
            </a:r>
          </a:p>
          <a:p>
            <a:pPr marL="285750" indent="-285750">
              <a:buFont typeface="Arial" panose="020B0604020202020204" pitchFamily="34" charset="0"/>
              <a:buChar char="•"/>
            </a:pPr>
            <a:r>
              <a:rPr lang="en-US" sz="2800" dirty="0"/>
              <a:t>expensive to create and port,</a:t>
            </a:r>
          </a:p>
          <a:p>
            <a:pPr marL="285750" indent="-285750">
              <a:buFont typeface="Arial" panose="020B0604020202020204" pitchFamily="34" charset="0"/>
              <a:buChar char="•"/>
            </a:pPr>
            <a:r>
              <a:rPr lang="en-US" sz="2800" dirty="0"/>
              <a:t>and generally disappointing in performance anyhow.</a:t>
            </a:r>
          </a:p>
        </p:txBody>
      </p:sp>
      <p:sp>
        <p:nvSpPr>
          <p:cNvPr id="4" name="Slide Number Placeholder 3">
            <a:extLst>
              <a:ext uri="{FF2B5EF4-FFF2-40B4-BE49-F238E27FC236}">
                <a16:creationId xmlns:a16="http://schemas.microsoft.com/office/drawing/2014/main" id="{452CA2D8-17AE-6B4D-B300-A8BD0F49B819}"/>
              </a:ext>
            </a:extLst>
          </p:cNvPr>
          <p:cNvSpPr>
            <a:spLocks noGrp="1"/>
          </p:cNvSpPr>
          <p:nvPr>
            <p:ph type="sldNum" sz="quarter" idx="12"/>
          </p:nvPr>
        </p:nvSpPr>
        <p:spPr/>
        <p:txBody>
          <a:bodyPr/>
          <a:lstStyle/>
          <a:p>
            <a:fld id="{C35370AA-03E0-1043-8237-26F025B419F7}" type="slidenum">
              <a:rPr lang="en-US" smtClean="0"/>
              <a:t>8</a:t>
            </a:fld>
            <a:endParaRPr lang="en-US"/>
          </a:p>
        </p:txBody>
      </p:sp>
    </p:spTree>
    <p:extLst>
      <p:ext uri="{BB962C8B-B14F-4D97-AF65-F5344CB8AC3E}">
        <p14:creationId xmlns:p14="http://schemas.microsoft.com/office/powerpoint/2010/main" val="95051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8/5/2021</a:t>
            </a:r>
          </a:p>
        </p:txBody>
      </p:sp>
      <p:sp>
        <p:nvSpPr>
          <p:cNvPr id="3" name="Footer Placeholder 2"/>
          <p:cNvSpPr>
            <a:spLocks noGrp="1"/>
          </p:cNvSpPr>
          <p:nvPr>
            <p:ph type="ftr" sz="quarter" idx="11"/>
          </p:nvPr>
        </p:nvSpPr>
        <p:spPr/>
        <p:txBody>
          <a:bodyPr/>
          <a:lstStyle/>
          <a:p>
            <a:r>
              <a:rPr lang="en-US"/>
              <a:t>ACL2021: Benchmarking Workshop</a:t>
            </a:r>
          </a:p>
        </p:txBody>
      </p:sp>
      <p:sp>
        <p:nvSpPr>
          <p:cNvPr id="5" name="TextBox 4"/>
          <p:cNvSpPr txBox="1"/>
          <p:nvPr/>
        </p:nvSpPr>
        <p:spPr>
          <a:xfrm>
            <a:off x="464539" y="842847"/>
            <a:ext cx="8923107" cy="1077218"/>
          </a:xfrm>
          <a:prstGeom prst="rect">
            <a:avLst/>
          </a:prstGeom>
          <a:noFill/>
        </p:spPr>
        <p:txBody>
          <a:bodyPr wrap="square" rtlCol="0">
            <a:spAutoFit/>
          </a:bodyPr>
          <a:lstStyle/>
          <a:p>
            <a:r>
              <a:rPr lang="en-US" sz="3200" dirty="0"/>
              <a:t>Many influential people concluded </a:t>
            </a:r>
            <a:br>
              <a:rPr lang="en-US" sz="3200" dirty="0"/>
            </a:br>
            <a:r>
              <a:rPr lang="en-US" sz="3200" dirty="0"/>
              <a:t>      that these endeavors were hopeless</a:t>
            </a:r>
            <a:r>
              <a:rPr lang="en-US" sz="2800" dirty="0"/>
              <a:t>.</a:t>
            </a:r>
          </a:p>
        </p:txBody>
      </p:sp>
      <p:sp>
        <p:nvSpPr>
          <p:cNvPr id="6" name="TextBox 5"/>
          <p:cNvSpPr txBox="1"/>
          <p:nvPr/>
        </p:nvSpPr>
        <p:spPr>
          <a:xfrm>
            <a:off x="663092" y="2702494"/>
            <a:ext cx="10507327" cy="3539430"/>
          </a:xfrm>
          <a:prstGeom prst="rect">
            <a:avLst/>
          </a:prstGeom>
          <a:noFill/>
        </p:spPr>
        <p:txBody>
          <a:bodyPr wrap="square" rtlCol="0">
            <a:spAutoFit/>
          </a:bodyPr>
          <a:lstStyle/>
          <a:p>
            <a:r>
              <a:rPr lang="en-US" sz="3200" dirty="0"/>
              <a:t>A leader in pushing this narrative was John Pierce.</a:t>
            </a:r>
          </a:p>
          <a:p>
            <a:endParaRPr lang="en-US" sz="3200" dirty="0"/>
          </a:p>
          <a:p>
            <a:pPr lvl="1"/>
            <a:r>
              <a:rPr lang="en-US" sz="3200" dirty="0"/>
              <a:t>Pierce supervised the team that built the first transistor,</a:t>
            </a:r>
          </a:p>
          <a:p>
            <a:pPr lvl="2"/>
            <a:r>
              <a:rPr lang="en-US" sz="3200" dirty="0"/>
              <a:t>and oversaw development</a:t>
            </a:r>
          </a:p>
          <a:p>
            <a:pPr lvl="3"/>
            <a:r>
              <a:rPr lang="en-US" sz="3200" dirty="0"/>
              <a:t>of the first communications satellite.</a:t>
            </a:r>
          </a:p>
          <a:p>
            <a:pPr lvl="3"/>
            <a:endParaRPr lang="en-US" sz="3200" dirty="0"/>
          </a:p>
          <a:p>
            <a:pPr lvl="1"/>
            <a:r>
              <a:rPr lang="en-US" sz="3200" dirty="0"/>
              <a:t>So his opinion carried considerable weight.</a:t>
            </a:r>
          </a:p>
        </p:txBody>
      </p:sp>
      <p:sp>
        <p:nvSpPr>
          <p:cNvPr id="4" name="Slide Number Placeholder 3">
            <a:extLst>
              <a:ext uri="{FF2B5EF4-FFF2-40B4-BE49-F238E27FC236}">
                <a16:creationId xmlns:a16="http://schemas.microsoft.com/office/drawing/2014/main" id="{201BE977-8E57-B144-B1F1-50B01C49DE55}"/>
              </a:ext>
            </a:extLst>
          </p:cNvPr>
          <p:cNvSpPr>
            <a:spLocks noGrp="1"/>
          </p:cNvSpPr>
          <p:nvPr>
            <p:ph type="sldNum" sz="quarter" idx="12"/>
          </p:nvPr>
        </p:nvSpPr>
        <p:spPr/>
        <p:txBody>
          <a:bodyPr/>
          <a:lstStyle/>
          <a:p>
            <a:fld id="{C35370AA-03E0-1043-8237-26F025B419F7}" type="slidenum">
              <a:rPr lang="en-US" smtClean="0"/>
              <a:t>9</a:t>
            </a:fld>
            <a:endParaRPr lang="en-US"/>
          </a:p>
        </p:txBody>
      </p:sp>
    </p:spTree>
    <p:extLst>
      <p:ext uri="{BB962C8B-B14F-4D97-AF65-F5344CB8AC3E}">
        <p14:creationId xmlns:p14="http://schemas.microsoft.com/office/powerpoint/2010/main" val="710188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TotalTime>
  <Words>2672</Words>
  <Application>Microsoft Macintosh PowerPoint</Application>
  <PresentationFormat>Widescreen</PresentationFormat>
  <Paragraphs>308</Paragraphs>
  <Slides>34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Times</vt:lpstr>
      <vt:lpstr>Office Theme</vt:lpstr>
      <vt:lpstr>Benchmarking  for Long-Term Research Management:  The Common Task Method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Benchmarking  for Long-Term Research Management:  The Common Task Method</dc:title>
  <dc:creator>Mark Liberman</dc:creator>
  <cp:lastModifiedBy>Mark Liberman</cp:lastModifiedBy>
  <cp:revision>28</cp:revision>
  <dcterms:created xsi:type="dcterms:W3CDTF">2021-08-02T07:59:02Z</dcterms:created>
  <dcterms:modified xsi:type="dcterms:W3CDTF">2021-08-02T11:43:04Z</dcterms:modified>
</cp:coreProperties>
</file>

<file path=docProps/thumbnail.jpeg>
</file>